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5"/>
    <p:sldMasterId id="214748369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Cambria Math"/>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9F6F2C-E2B8-4DF4-BA3D-F058B5E30F1E}">
  <a:tblStyle styleId="{999F6F2C-E2B8-4DF4-BA3D-F058B5E30F1E}" styleName="Table_0">
    <a:wholeTbl>
      <a:tcTxStyle b="off" i="off">
        <a:font>
          <a:latin typeface="Trebuchet MS"/>
          <a:ea typeface="Trebuchet MS"/>
          <a:cs typeface="Trebuchet MS"/>
        </a:font>
        <a:schemeClr val="dk1"/>
      </a:tcTxStyle>
      <a:tcStyle>
        <a:tcBdr>
          <a:left>
            <a:ln cap="flat" cmpd="sng" w="12700">
              <a:solidFill>
                <a:schemeClr val="accent4"/>
              </a:solidFill>
              <a:prstDash val="solid"/>
              <a:round/>
              <a:headEnd len="sm" w="sm" type="none"/>
              <a:tailEnd len="sm" w="sm" type="none"/>
            </a:ln>
          </a:left>
          <a:right>
            <a:ln cap="flat" cmpd="sng" w="12700">
              <a:solidFill>
                <a:schemeClr val="accent4"/>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12700">
              <a:solidFill>
                <a:schemeClr val="accent4"/>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9E9E9"/>
          </a:solidFill>
        </a:fill>
      </a:tcStyle>
    </a:band1H>
    <a:band2H>
      <a:tcTxStyle/>
    </a:band2H>
    <a:band1V>
      <a:tcTxStyle/>
      <a:tcStyle>
        <a:fill>
          <a:solidFill>
            <a:srgbClr val="E9E9E9"/>
          </a:solidFill>
        </a:fill>
      </a:tcStyle>
    </a:band1V>
    <a:band2V>
      <a:tcTxStyle/>
    </a:band2V>
    <a:lastCol>
      <a:tcTxStyle b="on" i="off"/>
    </a:lastCol>
    <a:firstCol>
      <a:tcTxStyle b="on" i="off"/>
    </a:firstCol>
    <a:lastRow>
      <a:tcTxStyle b="on" i="off"/>
      <a:tcStyle>
        <a:tcBdr>
          <a:top>
            <a:ln cap="flat" cmpd="sng" w="50800">
              <a:solidFill>
                <a:schemeClr val="accent4"/>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Trebuchet MS"/>
          <a:ea typeface="Trebuchet MS"/>
          <a:cs typeface="Trebuchet MS"/>
        </a:font>
        <a:schemeClr val="lt1"/>
      </a:tcTxStyle>
      <a:tcStyle>
        <a:fill>
          <a:solidFill>
            <a:schemeClr val="accent4"/>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CambriaMath-regular.fntdata"/><Relationship Id="rId52" Type="http://schemas.openxmlformats.org/officeDocument/2006/relationships/slide" Target="slides/slide45.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e8d2c4527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e8d2c4527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420c1f38ee_0_5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2420c1f38ee_0_5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We calculate the mean of each features.</a:t>
            </a:r>
            <a:endParaRPr/>
          </a:p>
        </p:txBody>
      </p:sp>
      <p:sp>
        <p:nvSpPr>
          <p:cNvPr id="353" name="Google Shape;353;g2420c1f38ee_0_5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20c1f38ee_0_62: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2420c1f38ee_0_62: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We centralize the features by subtracting the mean.</a:t>
            </a:r>
            <a:endParaRPr/>
          </a:p>
        </p:txBody>
      </p:sp>
      <p:sp>
        <p:nvSpPr>
          <p:cNvPr id="361" name="Google Shape;361;g2420c1f38ee_0_62: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420c1f38ee_0_7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2420c1f38ee_0_7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Calculate the covariance.</a:t>
            </a:r>
            <a:endParaRPr/>
          </a:p>
        </p:txBody>
      </p:sp>
      <p:sp>
        <p:nvSpPr>
          <p:cNvPr id="371" name="Google Shape;371;g2420c1f38ee_0_7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20c1f38ee_0_79: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420c1f38ee_0_7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marR="0" rtl="0" algn="l">
              <a:lnSpc>
                <a:spcPct val="100000"/>
              </a:lnSpc>
              <a:spcBef>
                <a:spcPts val="0"/>
              </a:spcBef>
              <a:spcAft>
                <a:spcPts val="0"/>
              </a:spcAft>
              <a:buClr>
                <a:schemeClr val="dk1"/>
              </a:buClr>
              <a:buSzPts val="1800"/>
              <a:buFont typeface="Arial"/>
              <a:buChar char="•"/>
            </a:pPr>
            <a:r>
              <a:rPr lang="en"/>
              <a:t>Calculate eigenvalues </a:t>
            </a:r>
            <a:r>
              <a:rPr b="1" i="0" lang="en">
                <a:latin typeface="Cambria Math"/>
                <a:ea typeface="Cambria Math"/>
                <a:cs typeface="Cambria Math"/>
                <a:sym typeface="Cambria Math"/>
              </a:rPr>
              <a:t>𝝀</a:t>
            </a:r>
            <a:r>
              <a:rPr i="0" lang="en">
                <a:latin typeface="Cambria Math"/>
                <a:ea typeface="Cambria Math"/>
                <a:cs typeface="Cambria Math"/>
                <a:sym typeface="Cambria Math"/>
              </a:rPr>
              <a:t> </a:t>
            </a:r>
            <a:r>
              <a:rPr lang="en"/>
              <a:t>and eigenvectors </a:t>
            </a:r>
            <a:r>
              <a:rPr b="1" i="0" lang="en">
                <a:latin typeface="Cambria Math"/>
                <a:ea typeface="Cambria Math"/>
                <a:cs typeface="Cambria Math"/>
                <a:sym typeface="Cambria Math"/>
              </a:rPr>
              <a:t>𝒆</a:t>
            </a:r>
            <a:r>
              <a:rPr lang="en"/>
              <a:t> of the covariance matrix with </a:t>
            </a:r>
            <a:r>
              <a:rPr b="1" lang="en"/>
              <a:t>SVD </a:t>
            </a:r>
            <a:r>
              <a:rPr b="0" lang="en"/>
              <a:t>on the </a:t>
            </a:r>
            <a:r>
              <a:rPr b="1" lang="en">
                <a:solidFill>
                  <a:srgbClr val="000000"/>
                </a:solidFill>
              </a:rPr>
              <a:t>Covariance matrix</a:t>
            </a:r>
            <a:r>
              <a:rPr b="0" lang="en"/>
              <a:t>.</a:t>
            </a:r>
            <a:endParaRPr b="0">
              <a:solidFill>
                <a:srgbClr val="000000"/>
              </a:solidFill>
            </a:endParaRPr>
          </a:p>
          <a:p>
            <a:pPr indent="-215900" lvl="0" marL="330200" rtl="0" algn="l">
              <a:spcBef>
                <a:spcPts val="500"/>
              </a:spcBef>
              <a:spcAft>
                <a:spcPts val="0"/>
              </a:spcAft>
              <a:buClr>
                <a:schemeClr val="dk1"/>
              </a:buClr>
              <a:buSzPts val="1800"/>
              <a:buFont typeface="Arial"/>
              <a:buNone/>
            </a:pPr>
            <a:r>
              <a:t/>
            </a:r>
            <a:endParaRPr/>
          </a:p>
        </p:txBody>
      </p:sp>
      <p:sp>
        <p:nvSpPr>
          <p:cNvPr id="380" name="Google Shape;380;g2420c1f38ee_0_7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420c1f38ee_0_87: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2420c1f38ee_0_87: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a:p>
        </p:txBody>
      </p:sp>
      <p:sp>
        <p:nvSpPr>
          <p:cNvPr id="389" name="Google Shape;389;g2420c1f38ee_0_87: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420c1f38ee_0_96: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2420c1f38ee_0_96: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a:p>
        </p:txBody>
      </p:sp>
      <p:sp>
        <p:nvSpPr>
          <p:cNvPr id="399" name="Google Shape;399;g2420c1f38ee_0_96: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20c1f38ee_0_106: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2420c1f38ee_0_106: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If we do clustering on the original space, it is not obvious to group S4 and S1 into one cluster.</a:t>
            </a:r>
            <a:endParaRPr/>
          </a:p>
          <a:p>
            <a:pPr indent="-330200" lvl="0" marL="330200" rtl="0" algn="l">
              <a:spcBef>
                <a:spcPts val="500"/>
              </a:spcBef>
              <a:spcAft>
                <a:spcPts val="0"/>
              </a:spcAft>
              <a:buClr>
                <a:schemeClr val="dk1"/>
              </a:buClr>
              <a:buSzPts val="1800"/>
              <a:buFont typeface="Arial"/>
              <a:buChar char="•"/>
            </a:pPr>
            <a:r>
              <a:rPr lang="en"/>
              <a:t>If we do clustering with PC1, it is easier to group P1 and P4 into the same cluster if the clustering rules are below.</a:t>
            </a:r>
            <a:endParaRPr/>
          </a:p>
          <a:p>
            <a:pPr indent="-330200" lvl="1" marL="1079500" rtl="0" algn="l">
              <a:spcBef>
                <a:spcPts val="500"/>
              </a:spcBef>
              <a:spcAft>
                <a:spcPts val="0"/>
              </a:spcAft>
              <a:buClr>
                <a:schemeClr val="dk1"/>
              </a:buClr>
              <a:buSzPts val="1800"/>
              <a:buFont typeface="Courier New"/>
              <a:buChar char="o"/>
            </a:pPr>
            <a:r>
              <a:rPr lang="en"/>
              <a:t>if Pi &lt; 0, Pi belongs to C1</a:t>
            </a:r>
            <a:endParaRPr/>
          </a:p>
          <a:p>
            <a:pPr indent="-330200" lvl="1" marL="1079500" marR="0" rtl="0" algn="l">
              <a:lnSpc>
                <a:spcPct val="100000"/>
              </a:lnSpc>
              <a:spcBef>
                <a:spcPts val="500"/>
              </a:spcBef>
              <a:spcAft>
                <a:spcPts val="0"/>
              </a:spcAft>
              <a:buClr>
                <a:schemeClr val="dk1"/>
              </a:buClr>
              <a:buSzPts val="1800"/>
              <a:buFont typeface="Courier New"/>
              <a:buChar char="o"/>
            </a:pPr>
            <a:r>
              <a:rPr lang="en"/>
              <a:t>if Pi &gt; 0, Pi belongs to C2</a:t>
            </a:r>
            <a:endParaRPr/>
          </a:p>
          <a:p>
            <a:pPr indent="-215900" lvl="1" marL="1079500" rtl="0" algn="l">
              <a:spcBef>
                <a:spcPts val="500"/>
              </a:spcBef>
              <a:spcAft>
                <a:spcPts val="0"/>
              </a:spcAft>
              <a:buClr>
                <a:schemeClr val="dk1"/>
              </a:buClr>
              <a:buSzPts val="1800"/>
              <a:buFont typeface="Courier New"/>
              <a:buNone/>
            </a:pPr>
            <a:r>
              <a:t/>
            </a:r>
            <a:endParaRPr/>
          </a:p>
        </p:txBody>
      </p:sp>
      <p:sp>
        <p:nvSpPr>
          <p:cNvPr id="410" name="Google Shape;410;g2420c1f38ee_0_106: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420c1f38e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420c1f38e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420c1f38ee_0_12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2420c1f38ee_0_12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431" name="Google Shape;431;g2420c1f38ee_0_12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20c1f38ee_0_132: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2420c1f38ee_0_132: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439" name="Google Shape;439;g2420c1f38ee_0_132: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772ef8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772ef8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420c1f38ee_0_143: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2420c1f38ee_0_143: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451" name="Google Shape;451;g2420c1f38ee_0_143: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20c1f38ee_0_149: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2420c1f38ee_0_14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458" name="Google Shape;458;g2420c1f38ee_0_14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20c1f38ee_0_15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2420c1f38ee_0_15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465" name="Google Shape;465;g2420c1f38ee_0_15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420c1f38e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420c1f38e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420c1f38ee_0_16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2420c1f38ee_0_16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477" name="Google Shape;477;g2420c1f38ee_0_16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20c1f38ee_0_17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2420c1f38ee_0_17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484" name="Google Shape;484;g2420c1f38ee_0_17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420c1f38ee_0_18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2420c1f38ee_0_18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495" name="Google Shape;495;g2420c1f38ee_0_18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420c1f38ee_0_189: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420c1f38ee_0_18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504" name="Google Shape;504;g2420c1f38ee_0_18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420c1f38ee_0_196: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2420c1f38ee_0_196: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512" name="Google Shape;512;g2420c1f38ee_0_196: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420c1f38ee_0_204: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2420c1f38ee_0_20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521" name="Google Shape;521;g2420c1f38ee_0_204: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20c1f38ee_0_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2420c1f38ee_0_0: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marR="0" rtl="0" algn="l">
              <a:lnSpc>
                <a:spcPct val="100000"/>
              </a:lnSpc>
              <a:spcBef>
                <a:spcPts val="0"/>
              </a:spcBef>
              <a:spcAft>
                <a:spcPts val="0"/>
              </a:spcAft>
              <a:buClr>
                <a:schemeClr val="dk1"/>
              </a:buClr>
              <a:buSzPts val="1800"/>
              <a:buFont typeface="Arial"/>
              <a:buChar char="•"/>
            </a:pPr>
            <a:r>
              <a:rPr lang="en"/>
              <a:t>This section will focus on PCA.</a:t>
            </a:r>
            <a:endParaRPr/>
          </a:p>
          <a:p>
            <a:pPr indent="-215900" lvl="0" marL="330200" rtl="0" algn="l">
              <a:spcBef>
                <a:spcPts val="500"/>
              </a:spcBef>
              <a:spcAft>
                <a:spcPts val="0"/>
              </a:spcAft>
              <a:buClr>
                <a:schemeClr val="dk1"/>
              </a:buClr>
              <a:buSzPts val="1800"/>
              <a:buFont typeface="Arial"/>
              <a:buNone/>
            </a:pPr>
            <a:r>
              <a:t/>
            </a:r>
            <a:endParaRPr/>
          </a:p>
        </p:txBody>
      </p:sp>
      <p:sp>
        <p:nvSpPr>
          <p:cNvPr id="291" name="Google Shape;291;g2420c1f38ee_0_0: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420c1f38ee_0_212: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g2420c1f38ee_0_212: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530" name="Google Shape;530;g2420c1f38ee_0_212: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420c1f38ee_0_21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g2420c1f38ee_0_21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537" name="Google Shape;537;g2420c1f38ee_0_218: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20c1f38ee_0_22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2420c1f38ee_0_22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545" name="Google Shape;545;g2420c1f38ee_0_22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420c1f38ee_0_23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2420c1f38ee_0_23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552" name="Google Shape;552;g2420c1f38ee_0_23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420c1f38ee_0_23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2420c1f38ee_0_23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560" name="Google Shape;560;g2420c1f38ee_0_238: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420c1f38ee_0_244: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g2420c1f38ee_0_24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567" name="Google Shape;567;g2420c1f38ee_0_244: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420c1f38ee_0_25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2420c1f38ee_0_25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sz="1400"/>
          </a:p>
        </p:txBody>
      </p:sp>
      <p:sp>
        <p:nvSpPr>
          <p:cNvPr id="575" name="Google Shape;575;g2420c1f38ee_0_25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420c1f38e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420c1f38e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420c1f38e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420c1f38e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420c1f38e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420c1f38e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20c1f38ee_0_7: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2420c1f38ee_0_7: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marR="0" rtl="0" algn="l">
              <a:lnSpc>
                <a:spcPct val="100000"/>
              </a:lnSpc>
              <a:spcBef>
                <a:spcPts val="0"/>
              </a:spcBef>
              <a:spcAft>
                <a:spcPts val="0"/>
              </a:spcAft>
              <a:buClr>
                <a:schemeClr val="dk1"/>
              </a:buClr>
              <a:buSzPts val="1800"/>
              <a:buFont typeface="Arial"/>
              <a:buChar char="•"/>
            </a:pPr>
            <a:r>
              <a:rPr lang="en"/>
              <a:t>These </a:t>
            </a:r>
            <a:r>
              <a:rPr lang="en">
                <a:solidFill>
                  <a:srgbClr val="000000"/>
                </a:solidFill>
              </a:rPr>
              <a:t>principal components would be </a:t>
            </a:r>
            <a:r>
              <a:rPr lang="en"/>
              <a:t>orthogonal. In other words, they would be independent.</a:t>
            </a:r>
            <a:endParaRPr/>
          </a:p>
          <a:p>
            <a:pPr indent="-330200" lvl="0" marL="330200" marR="0" rtl="0" algn="l">
              <a:lnSpc>
                <a:spcPct val="100000"/>
              </a:lnSpc>
              <a:spcBef>
                <a:spcPts val="500"/>
              </a:spcBef>
              <a:spcAft>
                <a:spcPts val="0"/>
              </a:spcAft>
              <a:buClr>
                <a:schemeClr val="dk1"/>
              </a:buClr>
              <a:buSzPts val="1800"/>
              <a:buFont typeface="Arial"/>
              <a:buChar char="•"/>
            </a:pPr>
            <a:r>
              <a:rPr b="0" i="0" lang="en" sz="1800" u="none" strike="noStrike">
                <a:solidFill>
                  <a:schemeClr val="dk1"/>
                </a:solidFill>
                <a:latin typeface="Arial"/>
                <a:ea typeface="Arial"/>
                <a:cs typeface="Arial"/>
                <a:sym typeface="Arial"/>
              </a:rPr>
              <a:t>It performs a linear mapping of the data to a lower-dimensional space in such a way that projection distances in the low-dimensional representation are maximized.</a:t>
            </a:r>
            <a:endParaRPr/>
          </a:p>
          <a:p>
            <a:pPr indent="-215900" lvl="0" marL="330200" rtl="0" algn="l">
              <a:spcBef>
                <a:spcPts val="500"/>
              </a:spcBef>
              <a:spcAft>
                <a:spcPts val="0"/>
              </a:spcAft>
              <a:buClr>
                <a:schemeClr val="dk1"/>
              </a:buClr>
              <a:buSzPts val="1800"/>
              <a:buFont typeface="Arial"/>
              <a:buNone/>
            </a:pPr>
            <a:r>
              <a:t/>
            </a:r>
            <a:endParaRPr/>
          </a:p>
        </p:txBody>
      </p:sp>
      <p:sp>
        <p:nvSpPr>
          <p:cNvPr id="299" name="Google Shape;299;g2420c1f38ee_0_7: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420c1f38e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420c1f38e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20c1f38ee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420c1f38ee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420c1f38ee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420c1f38e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420c1f38e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420c1f38e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you’ve covered calculus in your maths classes then you’ll probably be aware that there is a technique that can help us find maxima (and minima) of functions. It’s called differentiation. All we have to do is find the derivative of the function, set the derivative function to zero and then rearrange the equation to make the parameter of interest the subject of the equation. And voilà, we’ll have our MLE values for our parameters. I’ll go through these steps now but I’ll assume that the reader knows how to perform differentiation on common functions. If you would like a more detailed explanation then just let me know in the comments.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420c1f38e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420c1f38e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420c1f38ee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420c1f38ee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20c1f38ee_0_14: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2420c1f38ee_0_1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The circles in this figure are samples in the data.</a:t>
            </a:r>
            <a:endParaRPr/>
          </a:p>
          <a:p>
            <a:pPr indent="-330200" lvl="0" marL="330200" rtl="0" algn="l">
              <a:spcBef>
                <a:spcPts val="500"/>
              </a:spcBef>
              <a:spcAft>
                <a:spcPts val="0"/>
              </a:spcAft>
              <a:buClr>
                <a:schemeClr val="dk1"/>
              </a:buClr>
              <a:buSzPts val="1800"/>
              <a:buFont typeface="Arial"/>
              <a:buChar char="•"/>
            </a:pPr>
            <a:r>
              <a:rPr lang="en"/>
              <a:t>If we project these samples along with v1, we can observe the sum of projection distances are larger than that projected along with v2. </a:t>
            </a:r>
            <a:endParaRPr/>
          </a:p>
        </p:txBody>
      </p:sp>
      <p:sp>
        <p:nvSpPr>
          <p:cNvPr id="307" name="Google Shape;307;g2420c1f38ee_0_14: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20c1f38ee_0_22: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2420c1f38ee_0_22: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a:p>
        </p:txBody>
      </p:sp>
      <p:sp>
        <p:nvSpPr>
          <p:cNvPr id="316" name="Google Shape;316;g2420c1f38ee_0_22: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20c1f38ee_0_29: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2420c1f38ee_0_2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Here are some points of mathematics for PCA.</a:t>
            </a:r>
            <a:endParaRPr/>
          </a:p>
        </p:txBody>
      </p:sp>
      <p:sp>
        <p:nvSpPr>
          <p:cNvPr id="324" name="Google Shape;324;g2420c1f38ee_0_2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20c1f38ee_0_3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2420c1f38ee_0_3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1" marL="1079500" rtl="0" algn="l">
              <a:spcBef>
                <a:spcPts val="0"/>
              </a:spcBef>
              <a:spcAft>
                <a:spcPts val="0"/>
              </a:spcAft>
              <a:buClr>
                <a:schemeClr val="dk1"/>
              </a:buClr>
              <a:buSzPts val="1800"/>
              <a:buFont typeface="Arial"/>
              <a:buChar char="•"/>
            </a:pPr>
            <a:r>
              <a:rPr lang="en"/>
              <a:t>Here are the detailed steps to obtain PCs.</a:t>
            </a:r>
            <a:endParaRPr/>
          </a:p>
        </p:txBody>
      </p:sp>
      <p:sp>
        <p:nvSpPr>
          <p:cNvPr id="334" name="Google Shape;334;g2420c1f38ee_0_38: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20c1f38ee_0_47: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2420c1f38ee_0_47: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Let us use one example to check how to use PCA to implement feature reduction.</a:t>
            </a:r>
            <a:endParaRPr/>
          </a:p>
          <a:p>
            <a:pPr indent="-330200" lvl="0" marL="330200" rtl="0" algn="l">
              <a:spcBef>
                <a:spcPts val="500"/>
              </a:spcBef>
              <a:spcAft>
                <a:spcPts val="0"/>
              </a:spcAft>
              <a:buClr>
                <a:schemeClr val="dk1"/>
              </a:buClr>
              <a:buSzPts val="1800"/>
              <a:buFont typeface="Arial"/>
              <a:buChar char="•"/>
            </a:pPr>
            <a:r>
              <a:rPr lang="en"/>
              <a:t>Two features for this data.</a:t>
            </a:r>
            <a:endParaRPr/>
          </a:p>
        </p:txBody>
      </p:sp>
      <p:sp>
        <p:nvSpPr>
          <p:cNvPr id="344" name="Google Shape;344;g2420c1f38ee_0_47: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 Id="rId3"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89025" y="107792"/>
            <a:ext cx="621187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2" name="Google Shape;52;p13"/>
          <p:cNvSpPr txBox="1"/>
          <p:nvPr>
            <p:ph idx="1" type="body"/>
          </p:nvPr>
        </p:nvSpPr>
        <p:spPr>
          <a:xfrm>
            <a:off x="638467" y="946251"/>
            <a:ext cx="7681716" cy="16865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2500"/>
              <a:buNone/>
              <a:defRPr b="0" i="0" sz="2000">
                <a:solidFill>
                  <a:schemeClr val="dk1"/>
                </a:solidFill>
                <a:latin typeface="Arial"/>
                <a:ea typeface="Arial"/>
                <a:cs typeface="Arial"/>
                <a:sym typeface="Arial"/>
              </a:defRPr>
            </a:lvl1pPr>
            <a:lvl2pPr indent="-228600" lvl="1" marL="914400" algn="l">
              <a:spcBef>
                <a:spcPts val="1200"/>
              </a:spcBef>
              <a:spcAft>
                <a:spcPts val="0"/>
              </a:spcAft>
              <a:buSzPts val="2500"/>
              <a:buNone/>
              <a:defRPr sz="2500"/>
            </a:lvl2pPr>
            <a:lvl3pPr indent="-228600" lvl="2" marL="1371600" algn="l">
              <a:spcBef>
                <a:spcPts val="1200"/>
              </a:spcBef>
              <a:spcAft>
                <a:spcPts val="0"/>
              </a:spcAft>
              <a:buSzPts val="2500"/>
              <a:buNone/>
              <a:defRPr sz="2500"/>
            </a:lvl3pPr>
            <a:lvl4pPr indent="-228600" lvl="3" marL="1828800" algn="l">
              <a:spcBef>
                <a:spcPts val="1200"/>
              </a:spcBef>
              <a:spcAft>
                <a:spcPts val="0"/>
              </a:spcAft>
              <a:buSzPts val="2500"/>
              <a:buNone/>
              <a:defRPr sz="2500"/>
            </a:lvl4pPr>
            <a:lvl5pPr indent="-228600" lvl="4" marL="2286000" algn="l">
              <a:spcBef>
                <a:spcPts val="1200"/>
              </a:spcBef>
              <a:spcAft>
                <a:spcPts val="0"/>
              </a:spcAft>
              <a:buSzPts val="2500"/>
              <a:buNone/>
              <a:defRPr sz="2500"/>
            </a:lvl5pPr>
            <a:lvl6pPr indent="-228600" lvl="5" marL="2743200" algn="l">
              <a:spcBef>
                <a:spcPts val="1200"/>
              </a:spcBef>
              <a:spcAft>
                <a:spcPts val="0"/>
              </a:spcAft>
              <a:buSzPts val="2500"/>
              <a:buNone/>
              <a:defRPr sz="2500"/>
            </a:lvl6pPr>
            <a:lvl7pPr indent="-228600" lvl="6" marL="3200400" algn="l">
              <a:spcBef>
                <a:spcPts val="1200"/>
              </a:spcBef>
              <a:spcAft>
                <a:spcPts val="0"/>
              </a:spcAft>
              <a:buSzPts val="2500"/>
              <a:buNone/>
              <a:defRPr sz="2500"/>
            </a:lvl7pPr>
            <a:lvl8pPr indent="-228600" lvl="7" marL="3657600" algn="l">
              <a:spcBef>
                <a:spcPts val="1200"/>
              </a:spcBef>
              <a:spcAft>
                <a:spcPts val="0"/>
              </a:spcAft>
              <a:buSzPts val="2500"/>
              <a:buNone/>
              <a:defRPr sz="2500"/>
            </a:lvl8pPr>
            <a:lvl9pPr indent="-228600" lvl="8" marL="4114800" algn="l">
              <a:spcBef>
                <a:spcPts val="1200"/>
              </a:spcBef>
              <a:spcAft>
                <a:spcPts val="1200"/>
              </a:spcAft>
              <a:buSzPts val="2500"/>
              <a:buNone/>
              <a:defRPr sz="2500"/>
            </a:lvl9pPr>
          </a:lstStyle>
          <a:p/>
        </p:txBody>
      </p:sp>
      <p:sp>
        <p:nvSpPr>
          <p:cNvPr id="53" name="Google Shape;53;p13"/>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4" name="Google Shape;54;p13"/>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5" name="Google Shape;55;p13"/>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txBox="1"/>
          <p:nvPr>
            <p:ph type="ctrTitle"/>
          </p:nvPr>
        </p:nvSpPr>
        <p:spPr>
          <a:xfrm>
            <a:off x="189025" y="107792"/>
            <a:ext cx="527228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8" name="Google Shape;58;p14"/>
          <p:cNvSpPr txBox="1"/>
          <p:nvPr>
            <p:ph idx="1" type="subTitle"/>
          </p:nvPr>
        </p:nvSpPr>
        <p:spPr>
          <a:xfrm>
            <a:off x="1371600" y="2880360"/>
            <a:ext cx="6400800" cy="12858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000">
                <a:solidFill>
                  <a:schemeClr val="dk1"/>
                </a:solidFill>
                <a:latin typeface="Arial"/>
                <a:ea typeface="Arial"/>
                <a:cs typeface="Arial"/>
                <a:sym typeface="Arial"/>
              </a:defRPr>
            </a:lvl1pPr>
            <a:lvl2pPr lvl="1" algn="l">
              <a:spcBef>
                <a:spcPts val="1200"/>
              </a:spcBef>
              <a:spcAft>
                <a:spcPts val="0"/>
              </a:spcAft>
              <a:buSzPts val="2500"/>
              <a:buNone/>
              <a:defRPr sz="2500"/>
            </a:lvl2pPr>
            <a:lvl3pPr lvl="2" algn="l">
              <a:spcBef>
                <a:spcPts val="1200"/>
              </a:spcBef>
              <a:spcAft>
                <a:spcPts val="0"/>
              </a:spcAft>
              <a:buSzPts val="2500"/>
              <a:buNone/>
              <a:defRPr sz="2500"/>
            </a:lvl3pPr>
            <a:lvl4pPr lvl="3" algn="l">
              <a:spcBef>
                <a:spcPts val="1200"/>
              </a:spcBef>
              <a:spcAft>
                <a:spcPts val="0"/>
              </a:spcAft>
              <a:buSzPts val="2500"/>
              <a:buNone/>
              <a:defRPr sz="2500"/>
            </a:lvl4pPr>
            <a:lvl5pPr lvl="4" algn="l">
              <a:spcBef>
                <a:spcPts val="1200"/>
              </a:spcBef>
              <a:spcAft>
                <a:spcPts val="0"/>
              </a:spcAft>
              <a:buSzPts val="2500"/>
              <a:buNone/>
              <a:defRPr sz="2500"/>
            </a:lvl5pPr>
            <a:lvl6pPr lvl="5" algn="l">
              <a:spcBef>
                <a:spcPts val="1200"/>
              </a:spcBef>
              <a:spcAft>
                <a:spcPts val="0"/>
              </a:spcAft>
              <a:buSzPts val="2500"/>
              <a:buNone/>
              <a:defRPr sz="2500"/>
            </a:lvl6pPr>
            <a:lvl7pPr lvl="6" algn="l">
              <a:spcBef>
                <a:spcPts val="1200"/>
              </a:spcBef>
              <a:spcAft>
                <a:spcPts val="0"/>
              </a:spcAft>
              <a:buSzPts val="2500"/>
              <a:buNone/>
              <a:defRPr sz="2500"/>
            </a:lvl7pPr>
            <a:lvl8pPr lvl="7" algn="l">
              <a:spcBef>
                <a:spcPts val="1200"/>
              </a:spcBef>
              <a:spcAft>
                <a:spcPts val="0"/>
              </a:spcAft>
              <a:buSzPts val="2500"/>
              <a:buNone/>
              <a:defRPr sz="2500"/>
            </a:lvl8pPr>
            <a:lvl9pPr lvl="8" algn="l">
              <a:spcBef>
                <a:spcPts val="1200"/>
              </a:spcBef>
              <a:spcAft>
                <a:spcPts val="1200"/>
              </a:spcAft>
              <a:buSzPts val="2500"/>
              <a:buNone/>
              <a:defRPr sz="2500"/>
            </a:lvl9pPr>
          </a:lstStyle>
          <a:p/>
        </p:txBody>
      </p:sp>
      <p:sp>
        <p:nvSpPr>
          <p:cNvPr id="59" name="Google Shape;59;p14"/>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0" name="Google Shape;60;p14"/>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1" name="Google Shape;61;p14"/>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 name="Shape 62"/>
        <p:cNvGrpSpPr/>
        <p:nvPr/>
      </p:nvGrpSpPr>
      <p:grpSpPr>
        <a:xfrm>
          <a:off x="0" y="0"/>
          <a:ext cx="0" cy="0"/>
          <a:chOff x="0" y="0"/>
          <a:chExt cx="0" cy="0"/>
        </a:xfrm>
      </p:grpSpPr>
      <p:sp>
        <p:nvSpPr>
          <p:cNvPr id="63" name="Google Shape;63;p15"/>
          <p:cNvSpPr txBox="1"/>
          <p:nvPr>
            <p:ph type="title"/>
          </p:nvPr>
        </p:nvSpPr>
        <p:spPr>
          <a:xfrm>
            <a:off x="189025" y="107792"/>
            <a:ext cx="621187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4" name="Google Shape;64;p15"/>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5" name="Google Shape;65;p15"/>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6" name="Google Shape;66;p15"/>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7" name="Shape 67"/>
        <p:cNvGrpSpPr/>
        <p:nvPr/>
      </p:nvGrpSpPr>
      <p:grpSpPr>
        <a:xfrm>
          <a:off x="0" y="0"/>
          <a:ext cx="0" cy="0"/>
          <a:chOff x="0" y="0"/>
          <a:chExt cx="0" cy="0"/>
        </a:xfrm>
      </p:grpSpPr>
      <p:sp>
        <p:nvSpPr>
          <p:cNvPr id="68" name="Google Shape;68;p16"/>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9" name="Google Shape;69;p16"/>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70" name="Google Shape;70;p16"/>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D5C91"/>
              </a:buClr>
              <a:buSzPts val="5200"/>
              <a:buNone/>
              <a:defRPr sz="5200">
                <a:solidFill>
                  <a:srgbClr val="0D5C9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 name="Google Shape;79;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 Footer" type="secHead">
  <p:cSld name="SECTION_HEADER">
    <p:spTree>
      <p:nvGrpSpPr>
        <p:cNvPr id="81" name="Shape 81"/>
        <p:cNvGrpSpPr/>
        <p:nvPr/>
      </p:nvGrpSpPr>
      <p:grpSpPr>
        <a:xfrm>
          <a:off x="0" y="0"/>
          <a:ext cx="0" cy="0"/>
          <a:chOff x="0" y="0"/>
          <a:chExt cx="0" cy="0"/>
        </a:xfrm>
      </p:grpSpPr>
      <p:sp>
        <p:nvSpPr>
          <p:cNvPr id="82" name="Google Shape;82;p19"/>
          <p:cNvSpPr/>
          <p:nvPr/>
        </p:nvSpPr>
        <p:spPr>
          <a:xfrm>
            <a:off x="25" y="0"/>
            <a:ext cx="9144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1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eal">
  <p:cSld name="SECTION_HEADER_2">
    <p:spTree>
      <p:nvGrpSpPr>
        <p:cNvPr id="85" name="Shape 85"/>
        <p:cNvGrpSpPr/>
        <p:nvPr/>
      </p:nvGrpSpPr>
      <p:grpSpPr>
        <a:xfrm>
          <a:off x="0" y="0"/>
          <a:ext cx="0" cy="0"/>
          <a:chOff x="0" y="0"/>
          <a:chExt cx="0" cy="0"/>
        </a:xfrm>
      </p:grpSpPr>
      <p:sp>
        <p:nvSpPr>
          <p:cNvPr id="86" name="Google Shape;86;p20"/>
          <p:cNvSpPr/>
          <p:nvPr/>
        </p:nvSpPr>
        <p:spPr>
          <a:xfrm>
            <a:off x="25" y="0"/>
            <a:ext cx="9144000" cy="51435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 name="Google Shape;88;p2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p20"/>
          <p:cNvPicPr preferRelativeResize="0"/>
          <p:nvPr/>
        </p:nvPicPr>
        <p:blipFill rotWithShape="1">
          <a:blip r:embed="rId2">
            <a:alphaModFix/>
          </a:blip>
          <a:srcRect b="0" l="0" r="0" t="0"/>
          <a:stretch/>
        </p:blipFill>
        <p:spPr>
          <a:xfrm>
            <a:off x="367050" y="4800599"/>
            <a:ext cx="1318911" cy="342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_HEADER_2_1_1">
    <p:spTree>
      <p:nvGrpSpPr>
        <p:cNvPr id="90" name="Shape 90"/>
        <p:cNvGrpSpPr/>
        <p:nvPr/>
      </p:nvGrpSpPr>
      <p:grpSpPr>
        <a:xfrm>
          <a:off x="0" y="0"/>
          <a:ext cx="0" cy="0"/>
          <a:chOff x="0" y="0"/>
          <a:chExt cx="0" cy="0"/>
        </a:xfrm>
      </p:grpSpPr>
      <p:sp>
        <p:nvSpPr>
          <p:cNvPr id="91" name="Google Shape;91;p21"/>
          <p:cNvSpPr/>
          <p:nvPr/>
        </p:nvSpPr>
        <p:spPr>
          <a:xfrm>
            <a:off x="25" y="0"/>
            <a:ext cx="91440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 name="Google Shape;93;p2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1"/>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UC Blue">
  <p:cSld name="SECTION_HEADER_2_1_1_1">
    <p:spTree>
      <p:nvGrpSpPr>
        <p:cNvPr id="95" name="Shape 95"/>
        <p:cNvGrpSpPr/>
        <p:nvPr/>
      </p:nvGrpSpPr>
      <p:grpSpPr>
        <a:xfrm>
          <a:off x="0" y="0"/>
          <a:ext cx="0" cy="0"/>
          <a:chOff x="0" y="0"/>
          <a:chExt cx="0" cy="0"/>
        </a:xfrm>
      </p:grpSpPr>
      <p:sp>
        <p:nvSpPr>
          <p:cNvPr id="96" name="Google Shape;96;p22"/>
          <p:cNvSpPr/>
          <p:nvPr/>
        </p:nvSpPr>
        <p:spPr>
          <a:xfrm>
            <a:off x="25" y="0"/>
            <a:ext cx="9144000" cy="51435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 name="Google Shape;98;p2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9" name="Google Shape;99;p22"/>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0" name="Shape 100"/>
        <p:cNvGrpSpPr/>
        <p:nvPr/>
      </p:nvGrpSpPr>
      <p:grpSpPr>
        <a:xfrm>
          <a:off x="0" y="0"/>
          <a:ext cx="0" cy="0"/>
          <a:chOff x="0" y="0"/>
          <a:chExt cx="0" cy="0"/>
        </a:xfrm>
      </p:grpSpPr>
      <p:sp>
        <p:nvSpPr>
          <p:cNvPr id="101" name="Google Shape;101;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2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 name="Google Shape;106;p2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07" name="Shape 107"/>
        <p:cNvGrpSpPr/>
        <p:nvPr/>
      </p:nvGrpSpPr>
      <p:grpSpPr>
        <a:xfrm>
          <a:off x="0" y="0"/>
          <a:ext cx="0" cy="0"/>
          <a:chOff x="0" y="0"/>
          <a:chExt cx="0" cy="0"/>
        </a:xfrm>
      </p:grpSpPr>
      <p:sp>
        <p:nvSpPr>
          <p:cNvPr id="108" name="Google Shape;108;p25"/>
          <p:cNvSpPr/>
          <p:nvPr/>
        </p:nvSpPr>
        <p:spPr>
          <a:xfrm>
            <a:off x="25" y="0"/>
            <a:ext cx="9144000" cy="1143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1" name="Google Shape;111;p2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5" name="Google Shape;115;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 name="Google Shape;116;p2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7" name="Shape 117"/>
        <p:cNvGrpSpPr/>
        <p:nvPr/>
      </p:nvGrpSpPr>
      <p:grpSpPr>
        <a:xfrm>
          <a:off x="0" y="0"/>
          <a:ext cx="0" cy="0"/>
          <a:chOff x="0" y="0"/>
          <a:chExt cx="0" cy="0"/>
        </a:xfrm>
      </p:grpSpPr>
      <p:sp>
        <p:nvSpPr>
          <p:cNvPr id="118" name="Google Shape;118;p27"/>
          <p:cNvSpPr/>
          <p:nvPr/>
        </p:nvSpPr>
        <p:spPr>
          <a:xfrm>
            <a:off x="25" y="0"/>
            <a:ext cx="9144000" cy="11430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2" name="Google Shape;122;p2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2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29"/>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9" name="Google Shape;129;p2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Circle Text">
  <p:cSld name="ONE_COLUMN_TEXT_2_3_1">
    <p:spTree>
      <p:nvGrpSpPr>
        <p:cNvPr id="130" name="Shape 130"/>
        <p:cNvGrpSpPr/>
        <p:nvPr/>
      </p:nvGrpSpPr>
      <p:grpSpPr>
        <a:xfrm>
          <a:off x="0" y="0"/>
          <a:ext cx="0" cy="0"/>
          <a:chOff x="0" y="0"/>
          <a:chExt cx="0" cy="0"/>
        </a:xfrm>
      </p:grpSpPr>
      <p:sp>
        <p:nvSpPr>
          <p:cNvPr id="131" name="Google Shape;131;p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2" name="Google Shape;132;p30"/>
          <p:cNvSpPr txBox="1"/>
          <p:nvPr>
            <p:ph idx="1" type="body"/>
          </p:nvPr>
        </p:nvSpPr>
        <p:spPr>
          <a:xfrm>
            <a:off x="311700" y="1389600"/>
            <a:ext cx="39795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3" name="Google Shape;133;p3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30"/>
          <p:cNvSpPr/>
          <p:nvPr/>
        </p:nvSpPr>
        <p:spPr>
          <a:xfrm>
            <a:off x="4572000" y="342900"/>
            <a:ext cx="4169700" cy="4165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0"/>
          <p:cNvSpPr txBox="1"/>
          <p:nvPr>
            <p:ph hasCustomPrompt="1" idx="2" type="title"/>
          </p:nvPr>
        </p:nvSpPr>
        <p:spPr>
          <a:xfrm>
            <a:off x="4680950" y="1417300"/>
            <a:ext cx="41094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S">
  <p:cSld name="ONE_COLUMN_TEXT_2_3_1_1">
    <p:spTree>
      <p:nvGrpSpPr>
        <p:cNvPr id="136" name="Shape 136"/>
        <p:cNvGrpSpPr/>
        <p:nvPr/>
      </p:nvGrpSpPr>
      <p:grpSpPr>
        <a:xfrm>
          <a:off x="0" y="0"/>
          <a:ext cx="0" cy="0"/>
          <a:chOff x="0" y="0"/>
          <a:chExt cx="0" cy="0"/>
        </a:xfrm>
      </p:grpSpPr>
      <p:sp>
        <p:nvSpPr>
          <p:cNvPr id="137" name="Google Shape;137;p31"/>
          <p:cNvSpPr txBox="1"/>
          <p:nvPr>
            <p:ph type="title"/>
          </p:nvPr>
        </p:nvSpPr>
        <p:spPr>
          <a:xfrm>
            <a:off x="311700" y="555600"/>
            <a:ext cx="84252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Google Shape;138;p3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1"/>
          <p:cNvSpPr/>
          <p:nvPr/>
        </p:nvSpPr>
        <p:spPr>
          <a:xfrm>
            <a:off x="6107020" y="1475750"/>
            <a:ext cx="2629800" cy="2627100"/>
          </a:xfrm>
          <a:prstGeom prst="ellipse">
            <a:avLst/>
          </a:prstGeom>
          <a:solidFill>
            <a:srgbClr val="0D5C91"/>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1"/>
          <p:cNvSpPr txBox="1"/>
          <p:nvPr>
            <p:ph hasCustomPrompt="1" idx="2" type="title"/>
          </p:nvPr>
        </p:nvSpPr>
        <p:spPr>
          <a:xfrm>
            <a:off x="610702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Google Shape;141;p31"/>
          <p:cNvSpPr/>
          <p:nvPr/>
        </p:nvSpPr>
        <p:spPr>
          <a:xfrm>
            <a:off x="3257112" y="1475750"/>
            <a:ext cx="2629800" cy="2627100"/>
          </a:xfrm>
          <a:prstGeom prst="ellipse">
            <a:avLst/>
          </a:prstGeom>
          <a:solidFill>
            <a:srgbClr val="E9830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1"/>
          <p:cNvSpPr txBox="1"/>
          <p:nvPr>
            <p:ph hasCustomPrompt="1" idx="3" type="title"/>
          </p:nvPr>
        </p:nvSpPr>
        <p:spPr>
          <a:xfrm>
            <a:off x="3257100"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3" name="Google Shape;143;p31"/>
          <p:cNvSpPr/>
          <p:nvPr/>
        </p:nvSpPr>
        <p:spPr>
          <a:xfrm>
            <a:off x="407168" y="1475750"/>
            <a:ext cx="2629800" cy="2627100"/>
          </a:xfrm>
          <a:prstGeom prst="ellipse">
            <a:avLst/>
          </a:prstGeom>
          <a:solidFill>
            <a:srgbClr val="00A3E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1"/>
          <p:cNvSpPr txBox="1"/>
          <p:nvPr>
            <p:ph hasCustomPrompt="1" idx="4" type="title"/>
          </p:nvPr>
        </p:nvSpPr>
        <p:spPr>
          <a:xfrm>
            <a:off x="40717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Paste Master Image to Edit">
  <p:cSld name="ONE_COLUMN_TEXT_2_2">
    <p:spTree>
      <p:nvGrpSpPr>
        <p:cNvPr id="145" name="Shape 145"/>
        <p:cNvGrpSpPr/>
        <p:nvPr/>
      </p:nvGrpSpPr>
      <p:grpSpPr>
        <a:xfrm>
          <a:off x="0" y="0"/>
          <a:ext cx="0" cy="0"/>
          <a:chOff x="0" y="0"/>
          <a:chExt cx="0" cy="0"/>
        </a:xfrm>
      </p:grpSpPr>
      <p:pic>
        <p:nvPicPr>
          <p:cNvPr id="146" name="Google Shape;146;p32"/>
          <p:cNvPicPr preferRelativeResize="0"/>
          <p:nvPr/>
        </p:nvPicPr>
        <p:blipFill rotWithShape="1">
          <a:blip r:embed="rId2">
            <a:alphaModFix/>
          </a:blip>
          <a:srcRect b="0" l="43206" r="484" t="0"/>
          <a:stretch/>
        </p:blipFill>
        <p:spPr>
          <a:xfrm>
            <a:off x="4572000" y="342900"/>
            <a:ext cx="4169700" cy="4165200"/>
          </a:xfrm>
          <a:prstGeom prst="ellipse">
            <a:avLst/>
          </a:prstGeom>
          <a:noFill/>
          <a:ln cap="flat" cmpd="sng" w="28575">
            <a:solidFill>
              <a:srgbClr val="00A3E0"/>
            </a:solidFill>
            <a:prstDash val="solid"/>
            <a:round/>
            <a:headEnd len="sm" w="sm" type="none"/>
            <a:tailEnd len="sm" w="sm" type="none"/>
          </a:ln>
        </p:spPr>
      </p:pic>
      <p:sp>
        <p:nvSpPr>
          <p:cNvPr id="147" name="Google Shape;147;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 name="Google Shape;148;p32"/>
          <p:cNvSpPr txBox="1"/>
          <p:nvPr>
            <p:ph idx="1" type="body"/>
          </p:nvPr>
        </p:nvSpPr>
        <p:spPr>
          <a:xfrm>
            <a:off x="311700" y="1389600"/>
            <a:ext cx="39234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9" name="Google Shape;149;p3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py/Paste Master Elements to Edit">
  <p:cSld name="ONE_COLUMN_TEXT_2_1">
    <p:spTree>
      <p:nvGrpSpPr>
        <p:cNvPr id="150" name="Shape 150"/>
        <p:cNvGrpSpPr/>
        <p:nvPr/>
      </p:nvGrpSpPr>
      <p:grpSpPr>
        <a:xfrm>
          <a:off x="0" y="0"/>
          <a:ext cx="0" cy="0"/>
          <a:chOff x="0" y="0"/>
          <a:chExt cx="0" cy="0"/>
        </a:xfrm>
      </p:grpSpPr>
      <p:pic>
        <p:nvPicPr>
          <p:cNvPr id="151" name="Google Shape;151;p33"/>
          <p:cNvPicPr preferRelativeResize="0"/>
          <p:nvPr/>
        </p:nvPicPr>
        <p:blipFill rotWithShape="1">
          <a:blip r:embed="rId2">
            <a:alphaModFix/>
          </a:blip>
          <a:srcRect b="0" l="20371" r="12329" t="0"/>
          <a:stretch/>
        </p:blipFill>
        <p:spPr>
          <a:xfrm>
            <a:off x="3400200" y="0"/>
            <a:ext cx="5743800" cy="4800600"/>
          </a:xfrm>
          <a:prstGeom prst="rect">
            <a:avLst/>
          </a:prstGeom>
          <a:noFill/>
          <a:ln>
            <a:noFill/>
          </a:ln>
        </p:spPr>
      </p:pic>
      <p:sp>
        <p:nvSpPr>
          <p:cNvPr id="152" name="Google Shape;152;p33"/>
          <p:cNvSpPr/>
          <p:nvPr/>
        </p:nvSpPr>
        <p:spPr>
          <a:xfrm>
            <a:off x="-1714200" y="-744200"/>
            <a:ext cx="6286200" cy="62865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 name="Google Shape;154;p33"/>
          <p:cNvSpPr txBox="1"/>
          <p:nvPr>
            <p:ph idx="1" type="body"/>
          </p:nvPr>
        </p:nvSpPr>
        <p:spPr>
          <a:xfrm>
            <a:off x="311700" y="137575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55" name="Google Shape;155;p3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6" name="Google Shape;156;p33"/>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py/Paste Master Image to Edit">
  <p:cSld name="ONE_COLUMN_TEXT_2_1_3">
    <p:spTree>
      <p:nvGrpSpPr>
        <p:cNvPr id="157" name="Shape 157"/>
        <p:cNvGrpSpPr/>
        <p:nvPr/>
      </p:nvGrpSpPr>
      <p:grpSpPr>
        <a:xfrm>
          <a:off x="0" y="0"/>
          <a:ext cx="0" cy="0"/>
          <a:chOff x="0" y="0"/>
          <a:chExt cx="0" cy="0"/>
        </a:xfrm>
      </p:grpSpPr>
      <p:sp>
        <p:nvSpPr>
          <p:cNvPr id="158" name="Google Shape;158;p34"/>
          <p:cNvSpPr txBox="1"/>
          <p:nvPr>
            <p:ph type="title"/>
          </p:nvPr>
        </p:nvSpPr>
        <p:spPr>
          <a:xfrm>
            <a:off x="51407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34"/>
          <p:cNvSpPr txBox="1"/>
          <p:nvPr>
            <p:ph idx="1" type="body"/>
          </p:nvPr>
        </p:nvSpPr>
        <p:spPr>
          <a:xfrm>
            <a:off x="5053925" y="1373400"/>
            <a:ext cx="3888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0" name="Google Shape;160;p3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1" name="Google Shape;161;p34"/>
          <p:cNvPicPr preferRelativeResize="0"/>
          <p:nvPr/>
        </p:nvPicPr>
        <p:blipFill rotWithShape="1">
          <a:blip r:embed="rId2">
            <a:alphaModFix/>
          </a:blip>
          <a:srcRect b="-5304" l="33844" r="0" t="-12314"/>
          <a:stretch/>
        </p:blipFill>
        <p:spPr>
          <a:xfrm>
            <a:off x="-1701225" y="-718550"/>
            <a:ext cx="6234900" cy="6235200"/>
          </a:xfrm>
          <a:prstGeom prst="ellipse">
            <a:avLst/>
          </a:prstGeom>
          <a:noFill/>
          <a:ln cap="flat" cmpd="sng" w="28575">
            <a:solidFill>
              <a:schemeClr val="accent3"/>
            </a:solidFill>
            <a:prstDash val="solid"/>
            <a:round/>
            <a:headEnd len="sm" w="sm" type="none"/>
            <a:tailEnd len="sm" w="sm" type="none"/>
          </a:ln>
        </p:spPr>
      </p:pic>
      <p:pic>
        <p:nvPicPr>
          <p:cNvPr id="162" name="Google Shape;162;p34"/>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py/Paste Master Image to Edit">
  <p:cSld name="ONE_COLUMN_TEXT_2_1_2_1">
    <p:spTree>
      <p:nvGrpSpPr>
        <p:cNvPr id="163" name="Shape 163"/>
        <p:cNvGrpSpPr/>
        <p:nvPr/>
      </p:nvGrpSpPr>
      <p:grpSpPr>
        <a:xfrm>
          <a:off x="0" y="0"/>
          <a:ext cx="0" cy="0"/>
          <a:chOff x="0" y="0"/>
          <a:chExt cx="0" cy="0"/>
        </a:xfrm>
      </p:grpSpPr>
      <p:pic>
        <p:nvPicPr>
          <p:cNvPr id="164" name="Google Shape;164;p35"/>
          <p:cNvPicPr preferRelativeResize="0"/>
          <p:nvPr/>
        </p:nvPicPr>
        <p:blipFill rotWithShape="1">
          <a:blip r:embed="rId2">
            <a:alphaModFix/>
          </a:blip>
          <a:srcRect b="0" l="29936" r="19621" t="10321"/>
          <a:stretch/>
        </p:blipFill>
        <p:spPr>
          <a:xfrm>
            <a:off x="4572000" y="-718550"/>
            <a:ext cx="6234900" cy="6235200"/>
          </a:xfrm>
          <a:prstGeom prst="ellipse">
            <a:avLst/>
          </a:prstGeom>
          <a:noFill/>
          <a:ln cap="flat" cmpd="sng" w="28575">
            <a:solidFill>
              <a:srgbClr val="0D5C91"/>
            </a:solidFill>
            <a:prstDash val="solid"/>
            <a:round/>
            <a:headEnd len="sm" w="sm" type="none"/>
            <a:tailEnd len="sm" w="sm" type="none"/>
          </a:ln>
        </p:spPr>
      </p:pic>
      <p:sp>
        <p:nvSpPr>
          <p:cNvPr id="165" name="Google Shape;165;p35"/>
          <p:cNvSpPr txBox="1"/>
          <p:nvPr>
            <p:ph type="title"/>
          </p:nvPr>
        </p:nvSpPr>
        <p:spPr>
          <a:xfrm>
            <a:off x="4071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6" name="Google Shape;166;p35"/>
          <p:cNvSpPr txBox="1"/>
          <p:nvPr>
            <p:ph idx="1" type="body"/>
          </p:nvPr>
        </p:nvSpPr>
        <p:spPr>
          <a:xfrm>
            <a:off x="407175" y="1389600"/>
            <a:ext cx="3915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7" name="Google Shape;167;p3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py/Paste Master Elements to Edit">
  <p:cSld name="ONE_COLUMN_TEXT_2_1_1_1">
    <p:spTree>
      <p:nvGrpSpPr>
        <p:cNvPr id="168" name="Shape 168"/>
        <p:cNvGrpSpPr/>
        <p:nvPr/>
      </p:nvGrpSpPr>
      <p:grpSpPr>
        <a:xfrm>
          <a:off x="0" y="0"/>
          <a:ext cx="0" cy="0"/>
          <a:chOff x="0" y="0"/>
          <a:chExt cx="0" cy="0"/>
        </a:xfrm>
      </p:grpSpPr>
      <p:pic>
        <p:nvPicPr>
          <p:cNvPr id="169" name="Google Shape;169;p36"/>
          <p:cNvPicPr preferRelativeResize="0"/>
          <p:nvPr/>
        </p:nvPicPr>
        <p:blipFill rotWithShape="1">
          <a:blip r:embed="rId2">
            <a:alphaModFix/>
          </a:blip>
          <a:srcRect b="0" l="32701" r="11052" t="0"/>
          <a:stretch/>
        </p:blipFill>
        <p:spPr>
          <a:xfrm>
            <a:off x="0" y="0"/>
            <a:ext cx="4800600" cy="4800600"/>
          </a:xfrm>
          <a:prstGeom prst="rect">
            <a:avLst/>
          </a:prstGeom>
          <a:noFill/>
          <a:ln>
            <a:noFill/>
          </a:ln>
        </p:spPr>
      </p:pic>
      <p:sp>
        <p:nvSpPr>
          <p:cNvPr id="170" name="Google Shape;170;p36"/>
          <p:cNvSpPr/>
          <p:nvPr/>
        </p:nvSpPr>
        <p:spPr>
          <a:xfrm>
            <a:off x="2286000" y="-1828800"/>
            <a:ext cx="8458200" cy="8458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6"/>
          <p:cNvSpPr txBox="1"/>
          <p:nvPr>
            <p:ph type="title"/>
          </p:nvPr>
        </p:nvSpPr>
        <p:spPr>
          <a:xfrm>
            <a:off x="3086100"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2" name="Google Shape;172;p36"/>
          <p:cNvSpPr txBox="1"/>
          <p:nvPr>
            <p:ph idx="1" type="body"/>
          </p:nvPr>
        </p:nvSpPr>
        <p:spPr>
          <a:xfrm>
            <a:off x="3086100"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73" name="Google Shape;173;p3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94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py/Paste Master Elements to Edit">
  <p:cSld name="ONE_COLUMN_TEXT_2_1_1_1_1">
    <p:spTree>
      <p:nvGrpSpPr>
        <p:cNvPr id="174" name="Shape 174"/>
        <p:cNvGrpSpPr/>
        <p:nvPr/>
      </p:nvGrpSpPr>
      <p:grpSpPr>
        <a:xfrm>
          <a:off x="0" y="0"/>
          <a:ext cx="0" cy="0"/>
          <a:chOff x="0" y="0"/>
          <a:chExt cx="0" cy="0"/>
        </a:xfrm>
      </p:grpSpPr>
      <p:pic>
        <p:nvPicPr>
          <p:cNvPr id="175" name="Google Shape;175;p37"/>
          <p:cNvPicPr preferRelativeResize="0"/>
          <p:nvPr/>
        </p:nvPicPr>
        <p:blipFill rotWithShape="1">
          <a:blip r:embed="rId2">
            <a:alphaModFix/>
          </a:blip>
          <a:srcRect b="0" l="21874" r="21879" t="0"/>
          <a:stretch/>
        </p:blipFill>
        <p:spPr>
          <a:xfrm>
            <a:off x="4343600" y="0"/>
            <a:ext cx="4800600" cy="4800600"/>
          </a:xfrm>
          <a:prstGeom prst="rect">
            <a:avLst/>
          </a:prstGeom>
          <a:noFill/>
          <a:ln>
            <a:noFill/>
          </a:ln>
        </p:spPr>
      </p:pic>
      <p:sp>
        <p:nvSpPr>
          <p:cNvPr id="176" name="Google Shape;176;p37"/>
          <p:cNvSpPr/>
          <p:nvPr/>
        </p:nvSpPr>
        <p:spPr>
          <a:xfrm>
            <a:off x="-1515875" y="-1830050"/>
            <a:ext cx="8458200" cy="8458200"/>
          </a:xfrm>
          <a:prstGeom prst="ellipse">
            <a:avLst/>
          </a:prstGeom>
          <a:solidFill>
            <a:srgbClr val="0D5C9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7"/>
          <p:cNvSpPr txBox="1"/>
          <p:nvPr>
            <p:ph type="title"/>
          </p:nvPr>
        </p:nvSpPr>
        <p:spPr>
          <a:xfrm>
            <a:off x="407175"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37"/>
          <p:cNvSpPr txBox="1"/>
          <p:nvPr>
            <p:ph idx="1" type="body"/>
          </p:nvPr>
        </p:nvSpPr>
        <p:spPr>
          <a:xfrm>
            <a:off x="407175"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79" name="Google Shape;179;p3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37"/>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extLst>
    <p:ext uri="{DCECCB84-F9BA-43D5-87BE-67443E8EF086}">
      <p15:sldGuideLst>
        <p15:guide id="1" pos="1944">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opy/Paste Master Image to Edit">
  <p:cSld name="ONE_COLUMN_TEXT_2_1_1_1_1_1_1">
    <p:spTree>
      <p:nvGrpSpPr>
        <p:cNvPr id="181" name="Shape 181"/>
        <p:cNvGrpSpPr/>
        <p:nvPr/>
      </p:nvGrpSpPr>
      <p:grpSpPr>
        <a:xfrm>
          <a:off x="0" y="0"/>
          <a:ext cx="0" cy="0"/>
          <a:chOff x="0" y="0"/>
          <a:chExt cx="0" cy="0"/>
        </a:xfrm>
      </p:grpSpPr>
      <p:sp>
        <p:nvSpPr>
          <p:cNvPr id="182" name="Google Shape;182;p3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38"/>
          <p:cNvPicPr preferRelativeResize="0"/>
          <p:nvPr/>
        </p:nvPicPr>
        <p:blipFill rotWithShape="1">
          <a:blip r:embed="rId2">
            <a:alphaModFix/>
          </a:blip>
          <a:srcRect b="-13929" l="21874" r="21879" t="13930"/>
          <a:stretch/>
        </p:blipFill>
        <p:spPr>
          <a:xfrm>
            <a:off x="2286000" y="-1828800"/>
            <a:ext cx="8458200" cy="8458200"/>
          </a:xfrm>
          <a:prstGeom prst="ellipse">
            <a:avLst/>
          </a:prstGeom>
          <a:noFill/>
          <a:ln cap="flat" cmpd="sng" w="28575">
            <a:solidFill>
              <a:srgbClr val="0D5C91"/>
            </a:solidFill>
            <a:prstDash val="solid"/>
            <a:round/>
            <a:headEnd len="sm" w="sm" type="none"/>
            <a:tailEnd len="sm" w="sm" type="none"/>
          </a:ln>
        </p:spPr>
      </p:pic>
      <p:sp>
        <p:nvSpPr>
          <p:cNvPr id="184" name="Google Shape;184;p38"/>
          <p:cNvSpPr txBox="1"/>
          <p:nvPr>
            <p:ph type="title"/>
          </p:nvPr>
        </p:nvSpPr>
        <p:spPr>
          <a:xfrm>
            <a:off x="407175" y="1753800"/>
            <a:ext cx="1644600" cy="16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extLst>
    <p:ext uri="{DCECCB84-F9BA-43D5-87BE-67443E8EF086}">
      <p15:sldGuideLst>
        <p15:guide id="1" pos="194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
  <p:cSld name="ONE_COLUMN_TEXT_1">
    <p:spTree>
      <p:nvGrpSpPr>
        <p:cNvPr id="185" name="Shape 185"/>
        <p:cNvGrpSpPr/>
        <p:nvPr/>
      </p:nvGrpSpPr>
      <p:grpSpPr>
        <a:xfrm>
          <a:off x="0" y="0"/>
          <a:ext cx="0" cy="0"/>
          <a:chOff x="0" y="0"/>
          <a:chExt cx="0" cy="0"/>
        </a:xfrm>
      </p:grpSpPr>
      <p:sp>
        <p:nvSpPr>
          <p:cNvPr id="186" name="Google Shape;186;p39"/>
          <p:cNvSpPr/>
          <p:nvPr/>
        </p:nvSpPr>
        <p:spPr>
          <a:xfrm>
            <a:off x="25" y="0"/>
            <a:ext cx="3207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8" name="Google Shape;188;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89" name="Google Shape;189;p3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0" name="Shape 190"/>
        <p:cNvGrpSpPr/>
        <p:nvPr/>
      </p:nvGrpSpPr>
      <p:grpSpPr>
        <a:xfrm>
          <a:off x="0" y="0"/>
          <a:ext cx="0" cy="0"/>
          <a:chOff x="0" y="0"/>
          <a:chExt cx="0" cy="0"/>
        </a:xfrm>
      </p:grpSpPr>
      <p:sp>
        <p:nvSpPr>
          <p:cNvPr id="191" name="Google Shape;191;p40"/>
          <p:cNvSpPr/>
          <p:nvPr/>
        </p:nvSpPr>
        <p:spPr>
          <a:xfrm>
            <a:off x="4572000" y="-125"/>
            <a:ext cx="4572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595959"/>
              </a:buClr>
              <a:buSzPts val="4200"/>
              <a:buNone/>
              <a:defRPr sz="4200">
                <a:solidFill>
                  <a:srgbClr val="595959"/>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3" name="Google Shape;193;p4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4" name="Google Shape;194;p4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95" name="Google Shape;195;p4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6" name="Shape 196"/>
        <p:cNvGrpSpPr/>
        <p:nvPr/>
      </p:nvGrpSpPr>
      <p:grpSpPr>
        <a:xfrm>
          <a:off x="0" y="0"/>
          <a:ext cx="0" cy="0"/>
          <a:chOff x="0" y="0"/>
          <a:chExt cx="0" cy="0"/>
        </a:xfrm>
      </p:grpSpPr>
      <p:sp>
        <p:nvSpPr>
          <p:cNvPr id="197" name="Google Shape;197;p4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98" name="Google Shape;198;p4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9" name="Shape 199"/>
        <p:cNvGrpSpPr/>
        <p:nvPr/>
      </p:nvGrpSpPr>
      <p:grpSpPr>
        <a:xfrm>
          <a:off x="0" y="0"/>
          <a:ext cx="0" cy="0"/>
          <a:chOff x="0" y="0"/>
          <a:chExt cx="0" cy="0"/>
        </a:xfrm>
      </p:grpSpPr>
      <p:sp>
        <p:nvSpPr>
          <p:cNvPr id="200" name="Google Shape;200;p4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595959"/>
              </a:buClr>
              <a:buSzPts val="12000"/>
              <a:buNone/>
              <a:defRPr sz="12000">
                <a:solidFill>
                  <a:srgbClr val="595959"/>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1" name="Google Shape;201;p4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2" name="Google Shape;202;p4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 name="Shape 203"/>
        <p:cNvGrpSpPr/>
        <p:nvPr/>
      </p:nvGrpSpPr>
      <p:grpSpPr>
        <a:xfrm>
          <a:off x="0" y="0"/>
          <a:ext cx="0" cy="0"/>
          <a:chOff x="0" y="0"/>
          <a:chExt cx="0" cy="0"/>
        </a:xfrm>
      </p:grpSpPr>
      <p:sp>
        <p:nvSpPr>
          <p:cNvPr id="204" name="Google Shape;204;p4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205" name="Shape 205"/>
        <p:cNvGrpSpPr/>
        <p:nvPr/>
      </p:nvGrpSpPr>
      <p:grpSpPr>
        <a:xfrm>
          <a:off x="0" y="0"/>
          <a:ext cx="0" cy="0"/>
          <a:chOff x="0" y="0"/>
          <a:chExt cx="0" cy="0"/>
        </a:xfrm>
      </p:grpSpPr>
      <p:sp>
        <p:nvSpPr>
          <p:cNvPr id="206" name="Google Shape;206;p4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2_1">
    <p:spTree>
      <p:nvGrpSpPr>
        <p:cNvPr id="208" name="Shape 208"/>
        <p:cNvGrpSpPr/>
        <p:nvPr/>
      </p:nvGrpSpPr>
      <p:grpSpPr>
        <a:xfrm>
          <a:off x="0" y="0"/>
          <a:ext cx="0" cy="0"/>
          <a:chOff x="0" y="0"/>
          <a:chExt cx="0" cy="0"/>
        </a:xfrm>
      </p:grpSpPr>
      <p:sp>
        <p:nvSpPr>
          <p:cNvPr id="209" name="Google Shape;209;p45"/>
          <p:cNvSpPr/>
          <p:nvPr/>
        </p:nvSpPr>
        <p:spPr>
          <a:xfrm flipH="1" rot="10800000">
            <a:off x="-5475" y="-7850"/>
            <a:ext cx="9149400" cy="48072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5"/>
          <p:cNvSpPr/>
          <p:nvPr/>
        </p:nvSpPr>
        <p:spPr>
          <a:xfrm flipH="1">
            <a:off x="-5250" y="-7850"/>
            <a:ext cx="9154500" cy="4807200"/>
          </a:xfrm>
          <a:prstGeom prst="rtTriangle">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2_1_1">
    <p:spTree>
      <p:nvGrpSpPr>
        <p:cNvPr id="213" name="Shape 213"/>
        <p:cNvGrpSpPr/>
        <p:nvPr/>
      </p:nvGrpSpPr>
      <p:grpSpPr>
        <a:xfrm>
          <a:off x="0" y="0"/>
          <a:ext cx="0" cy="0"/>
          <a:chOff x="0" y="0"/>
          <a:chExt cx="0" cy="0"/>
        </a:xfrm>
      </p:grpSpPr>
      <p:sp>
        <p:nvSpPr>
          <p:cNvPr id="214" name="Google Shape;214;p46"/>
          <p:cNvSpPr/>
          <p:nvPr/>
        </p:nvSpPr>
        <p:spPr>
          <a:xfrm flipH="1" rot="10800000">
            <a:off x="-5475" y="-7850"/>
            <a:ext cx="9149400" cy="48072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6"/>
          <p:cNvSpPr/>
          <p:nvPr/>
        </p:nvSpPr>
        <p:spPr>
          <a:xfrm flipH="1">
            <a:off x="-5250" y="-7850"/>
            <a:ext cx="9154500" cy="4807200"/>
          </a:xfrm>
          <a:prstGeom prst="rtTriangle">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YI  | Color Pallet">
  <p:cSld name="BLANK_1">
    <p:spTree>
      <p:nvGrpSpPr>
        <p:cNvPr id="218" name="Shape 218"/>
        <p:cNvGrpSpPr/>
        <p:nvPr/>
      </p:nvGrpSpPr>
      <p:grpSpPr>
        <a:xfrm>
          <a:off x="0" y="0"/>
          <a:ext cx="0" cy="0"/>
          <a:chOff x="0" y="0"/>
          <a:chExt cx="0" cy="0"/>
        </a:xfrm>
      </p:grpSpPr>
      <p:sp>
        <p:nvSpPr>
          <p:cNvPr id="219" name="Google Shape;219;p47"/>
          <p:cNvSpPr/>
          <p:nvPr/>
        </p:nvSpPr>
        <p:spPr>
          <a:xfrm>
            <a:off x="162425" y="4120075"/>
            <a:ext cx="8628000" cy="53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47"/>
          <p:cNvSpPr/>
          <p:nvPr/>
        </p:nvSpPr>
        <p:spPr>
          <a:xfrm>
            <a:off x="8035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7"/>
          <p:cNvSpPr/>
          <p:nvPr/>
        </p:nvSpPr>
        <p:spPr>
          <a:xfrm>
            <a:off x="803525" y="1382325"/>
            <a:ext cx="548700" cy="5487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7"/>
          <p:cNvSpPr/>
          <p:nvPr/>
        </p:nvSpPr>
        <p:spPr>
          <a:xfrm>
            <a:off x="2082125" y="726000"/>
            <a:ext cx="548700" cy="548700"/>
          </a:xfrm>
          <a:prstGeom prst="rect">
            <a:avLst/>
          </a:prstGeom>
          <a:solidFill>
            <a:srgbClr val="562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7"/>
          <p:cNvSpPr/>
          <p:nvPr/>
        </p:nvSpPr>
        <p:spPr>
          <a:xfrm>
            <a:off x="2082125" y="1382325"/>
            <a:ext cx="548700" cy="548700"/>
          </a:xfrm>
          <a:prstGeom prst="rect">
            <a:avLst/>
          </a:prstGeom>
          <a:solidFill>
            <a:srgbClr val="D42E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7"/>
          <p:cNvSpPr/>
          <p:nvPr/>
        </p:nvSpPr>
        <p:spPr>
          <a:xfrm>
            <a:off x="3514650" y="726000"/>
            <a:ext cx="548700" cy="548700"/>
          </a:xfrm>
          <a:prstGeom prst="rect">
            <a:avLst/>
          </a:prstGeom>
          <a:solidFill>
            <a:srgbClr val="A100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7"/>
          <p:cNvSpPr/>
          <p:nvPr/>
        </p:nvSpPr>
        <p:spPr>
          <a:xfrm>
            <a:off x="3514650" y="1382325"/>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7"/>
          <p:cNvSpPr/>
          <p:nvPr/>
        </p:nvSpPr>
        <p:spPr>
          <a:xfrm>
            <a:off x="2082125" y="2038650"/>
            <a:ext cx="548700" cy="548700"/>
          </a:xfrm>
          <a:prstGeom prst="rect">
            <a:avLst/>
          </a:prstGeom>
          <a:solidFill>
            <a:srgbClr val="61B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7"/>
          <p:cNvSpPr/>
          <p:nvPr/>
        </p:nvSpPr>
        <p:spPr>
          <a:xfrm>
            <a:off x="2082125" y="269497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7"/>
          <p:cNvSpPr/>
          <p:nvPr/>
        </p:nvSpPr>
        <p:spPr>
          <a:xfrm>
            <a:off x="3514650"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7"/>
          <p:cNvSpPr/>
          <p:nvPr/>
        </p:nvSpPr>
        <p:spPr>
          <a:xfrm>
            <a:off x="2082125" y="3351300"/>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7"/>
          <p:cNvSpPr txBox="1"/>
          <p:nvPr/>
        </p:nvSpPr>
        <p:spPr>
          <a:xfrm>
            <a:off x="683500" y="309925"/>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Corporate</a:t>
            </a:r>
            <a:endParaRPr sz="1200"/>
          </a:p>
        </p:txBody>
      </p:sp>
      <p:sp>
        <p:nvSpPr>
          <p:cNvPr id="232" name="Google Shape;232;p47"/>
          <p:cNvSpPr txBox="1"/>
          <p:nvPr/>
        </p:nvSpPr>
        <p:spPr>
          <a:xfrm>
            <a:off x="1951175" y="3099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Department</a:t>
            </a:r>
            <a:endParaRPr sz="1200"/>
          </a:p>
        </p:txBody>
      </p:sp>
      <p:sp>
        <p:nvSpPr>
          <p:cNvPr id="233" name="Google Shape;233;p47"/>
          <p:cNvSpPr txBox="1"/>
          <p:nvPr/>
        </p:nvSpPr>
        <p:spPr>
          <a:xfrm>
            <a:off x="3398500" y="309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Secondary</a:t>
            </a:r>
            <a:endParaRPr sz="1200"/>
          </a:p>
        </p:txBody>
      </p:sp>
      <p:sp>
        <p:nvSpPr>
          <p:cNvPr id="234" name="Google Shape;234;p47"/>
          <p:cNvSpPr/>
          <p:nvPr/>
        </p:nvSpPr>
        <p:spPr>
          <a:xfrm>
            <a:off x="6010325"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7"/>
          <p:cNvSpPr/>
          <p:nvPr/>
        </p:nvSpPr>
        <p:spPr>
          <a:xfrm>
            <a:off x="6010325" y="138232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7"/>
          <p:cNvSpPr/>
          <p:nvPr/>
        </p:nvSpPr>
        <p:spPr>
          <a:xfrm>
            <a:off x="60103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7"/>
          <p:cNvSpPr txBox="1"/>
          <p:nvPr/>
        </p:nvSpPr>
        <p:spPr>
          <a:xfrm>
            <a:off x="5882175" y="309825"/>
            <a:ext cx="28548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 Main Theme</a:t>
            </a:r>
            <a:endParaRPr sz="1200"/>
          </a:p>
        </p:txBody>
      </p:sp>
      <p:sp>
        <p:nvSpPr>
          <p:cNvPr id="238" name="Google Shape;238;p47"/>
          <p:cNvSpPr/>
          <p:nvPr/>
        </p:nvSpPr>
        <p:spPr>
          <a:xfrm>
            <a:off x="6894200" y="2038638"/>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7"/>
          <p:cNvSpPr/>
          <p:nvPr/>
        </p:nvSpPr>
        <p:spPr>
          <a:xfrm>
            <a:off x="68942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7"/>
          <p:cNvSpPr/>
          <p:nvPr/>
        </p:nvSpPr>
        <p:spPr>
          <a:xfrm>
            <a:off x="68942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7"/>
          <p:cNvSpPr txBox="1"/>
          <p:nvPr/>
        </p:nvSpPr>
        <p:spPr>
          <a:xfrm>
            <a:off x="6776950" y="1029000"/>
            <a:ext cx="20934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 Alt Themes</a:t>
            </a:r>
            <a:endParaRPr sz="1200"/>
          </a:p>
        </p:txBody>
      </p:sp>
      <p:sp>
        <p:nvSpPr>
          <p:cNvPr id="242" name="Google Shape;242;p47"/>
          <p:cNvSpPr/>
          <p:nvPr/>
        </p:nvSpPr>
        <p:spPr>
          <a:xfrm>
            <a:off x="7549300" y="2038638"/>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7"/>
          <p:cNvSpPr/>
          <p:nvPr/>
        </p:nvSpPr>
        <p:spPr>
          <a:xfrm>
            <a:off x="75493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7"/>
          <p:cNvSpPr/>
          <p:nvPr/>
        </p:nvSpPr>
        <p:spPr>
          <a:xfrm>
            <a:off x="75493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7"/>
          <p:cNvSpPr txBox="1"/>
          <p:nvPr/>
        </p:nvSpPr>
        <p:spPr>
          <a:xfrm>
            <a:off x="2630825"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246" name="Google Shape;246;p47"/>
          <p:cNvSpPr txBox="1"/>
          <p:nvPr/>
        </p:nvSpPr>
        <p:spPr>
          <a:xfrm>
            <a:off x="2630825"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247" name="Google Shape;247;p47"/>
          <p:cNvSpPr txBox="1"/>
          <p:nvPr/>
        </p:nvSpPr>
        <p:spPr>
          <a:xfrm>
            <a:off x="2630825"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248" name="Google Shape;248;p47"/>
          <p:cNvSpPr txBox="1"/>
          <p:nvPr/>
        </p:nvSpPr>
        <p:spPr>
          <a:xfrm>
            <a:off x="2630825" y="284647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EDU</a:t>
            </a:r>
            <a:endParaRPr sz="1200"/>
          </a:p>
        </p:txBody>
      </p:sp>
      <p:sp>
        <p:nvSpPr>
          <p:cNvPr id="249" name="Google Shape;249;p47"/>
          <p:cNvSpPr txBox="1"/>
          <p:nvPr/>
        </p:nvSpPr>
        <p:spPr>
          <a:xfrm>
            <a:off x="2630825" y="35028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TECH</a:t>
            </a:r>
            <a:endParaRPr sz="1200"/>
          </a:p>
        </p:txBody>
      </p:sp>
      <p:sp>
        <p:nvSpPr>
          <p:cNvPr id="250" name="Google Shape;250;p47"/>
          <p:cNvSpPr txBox="1"/>
          <p:nvPr/>
        </p:nvSpPr>
        <p:spPr>
          <a:xfrm>
            <a:off x="4063350"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251" name="Google Shape;251;p47"/>
          <p:cNvSpPr txBox="1"/>
          <p:nvPr/>
        </p:nvSpPr>
        <p:spPr>
          <a:xfrm>
            <a:off x="4063350"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252" name="Google Shape;252;p47"/>
          <p:cNvSpPr txBox="1"/>
          <p:nvPr/>
        </p:nvSpPr>
        <p:spPr>
          <a:xfrm>
            <a:off x="4063350"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253" name="Google Shape;253;p47"/>
          <p:cNvSpPr/>
          <p:nvPr/>
        </p:nvSpPr>
        <p:spPr>
          <a:xfrm>
            <a:off x="803525" y="3351300"/>
            <a:ext cx="548700" cy="5487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7"/>
          <p:cNvSpPr txBox="1"/>
          <p:nvPr/>
        </p:nvSpPr>
        <p:spPr>
          <a:xfrm>
            <a:off x="683500" y="2954100"/>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UC Blue</a:t>
            </a:r>
            <a:endParaRPr sz="1200"/>
          </a:p>
        </p:txBody>
      </p:sp>
      <p:sp>
        <p:nvSpPr>
          <p:cNvPr id="255" name="Google Shape;255;p47"/>
          <p:cNvSpPr txBox="1"/>
          <p:nvPr/>
        </p:nvSpPr>
        <p:spPr>
          <a:xfrm>
            <a:off x="803525" y="4120075"/>
            <a:ext cx="7783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FYI — DELETE SLIDE WHEN NOT NEEDED. REFERENCE ONLY. COLORS EMBEDDED. </a:t>
            </a:r>
            <a:br>
              <a:rPr lang="en"/>
            </a:br>
            <a:r>
              <a:rPr lang="en"/>
              <a:t>COLOR LAYOUT IS EMBEDDED IN MASTER LAYOUTS AS WELL.</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oter">
  <p:cSld name="CUSTOM">
    <p:spTree>
      <p:nvGrpSpPr>
        <p:cNvPr id="256" name="Shape 256"/>
        <p:cNvGrpSpPr/>
        <p:nvPr/>
      </p:nvGrpSpPr>
      <p:grpSpPr>
        <a:xfrm>
          <a:off x="0" y="0"/>
          <a:ext cx="0" cy="0"/>
          <a:chOff x="0" y="0"/>
          <a:chExt cx="0" cy="0"/>
        </a:xfrm>
      </p:grpSpPr>
      <p:sp>
        <p:nvSpPr>
          <p:cNvPr id="257" name="Google Shape;25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Title Intro Page">
  <p:cSld name="CUSTOM_1">
    <p:spTree>
      <p:nvGrpSpPr>
        <p:cNvPr id="258" name="Shape 258"/>
        <p:cNvGrpSpPr/>
        <p:nvPr/>
      </p:nvGrpSpPr>
      <p:grpSpPr>
        <a:xfrm>
          <a:off x="0" y="0"/>
          <a:ext cx="0" cy="0"/>
          <a:chOff x="0" y="0"/>
          <a:chExt cx="0" cy="0"/>
        </a:xfrm>
      </p:grpSpPr>
      <p:sp>
        <p:nvSpPr>
          <p:cNvPr id="259" name="Google Shape;259;p49"/>
          <p:cNvSpPr/>
          <p:nvPr/>
        </p:nvSpPr>
        <p:spPr>
          <a:xfrm>
            <a:off x="1375800" y="3771900"/>
            <a:ext cx="7768200" cy="13716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9"/>
          <p:cNvSpPr/>
          <p:nvPr/>
        </p:nvSpPr>
        <p:spPr>
          <a:xfrm>
            <a:off x="1375800" y="0"/>
            <a:ext cx="7768200" cy="37719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9"/>
          <p:cNvSpPr txBox="1"/>
          <p:nvPr>
            <p:ph type="title"/>
          </p:nvPr>
        </p:nvSpPr>
        <p:spPr>
          <a:xfrm>
            <a:off x="1731775" y="445025"/>
            <a:ext cx="654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 name="Google Shape;262;p49"/>
          <p:cNvSpPr/>
          <p:nvPr/>
        </p:nvSpPr>
        <p:spPr>
          <a:xfrm>
            <a:off x="0" y="0"/>
            <a:ext cx="13758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9"/>
          <p:cNvSpPr txBox="1"/>
          <p:nvPr>
            <p:ph idx="1" type="body"/>
          </p:nvPr>
        </p:nvSpPr>
        <p:spPr>
          <a:xfrm>
            <a:off x="1731775" y="1535325"/>
            <a:ext cx="6179100" cy="2610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extLst>
    <p:ext uri="{DCECCB84-F9BA-43D5-87BE-67443E8EF086}">
      <p15:sldGuideLst>
        <p15:guide id="1" pos="1152">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64" name="Shape 264"/>
        <p:cNvGrpSpPr/>
        <p:nvPr/>
      </p:nvGrpSpPr>
      <p:grpSpPr>
        <a:xfrm>
          <a:off x="0" y="0"/>
          <a:ext cx="0" cy="0"/>
          <a:chOff x="0" y="0"/>
          <a:chExt cx="0" cy="0"/>
        </a:xfrm>
      </p:grpSpPr>
      <p:sp>
        <p:nvSpPr>
          <p:cNvPr id="265" name="Google Shape;265;p50"/>
          <p:cNvSpPr txBox="1"/>
          <p:nvPr>
            <p:ph type="title"/>
          </p:nvPr>
        </p:nvSpPr>
        <p:spPr>
          <a:xfrm>
            <a:off x="415290" y="289559"/>
            <a:ext cx="8313300" cy="430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4A4F55"/>
              </a:buClr>
              <a:buSzPts val="3000"/>
              <a:buFont typeface="Arial"/>
              <a:buNone/>
              <a:defRPr b="0" i="0" sz="3000" u="none" cap="none" strike="noStrike">
                <a:solidFill>
                  <a:srgbClr val="4A4F55"/>
                </a:solidFill>
                <a:latin typeface="Arial"/>
                <a:ea typeface="Arial"/>
                <a:cs typeface="Arial"/>
                <a:sym typeface="Arial"/>
              </a:defRPr>
            </a:lvl1pPr>
            <a:lvl2pPr lvl="1"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2pPr>
            <a:lvl3pPr lvl="2"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3pPr>
            <a:lvl4pPr lvl="3"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4pPr>
            <a:lvl5pPr lvl="4"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5pPr>
            <a:lvl6pPr lvl="5"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6pPr>
            <a:lvl7pPr lvl="6"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7pPr>
            <a:lvl8pPr lvl="7"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8pPr>
            <a:lvl9pPr lvl="8"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9pPr>
          </a:lstStyle>
          <a:p/>
        </p:txBody>
      </p:sp>
      <p:sp>
        <p:nvSpPr>
          <p:cNvPr id="266" name="Google Shape;266;p50"/>
          <p:cNvSpPr txBox="1"/>
          <p:nvPr>
            <p:ph idx="1" type="body"/>
          </p:nvPr>
        </p:nvSpPr>
        <p:spPr>
          <a:xfrm>
            <a:off x="426504" y="1623880"/>
            <a:ext cx="8290500" cy="3209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225"/>
              </a:spcBef>
              <a:spcAft>
                <a:spcPts val="0"/>
              </a:spcAft>
              <a:buClr>
                <a:srgbClr val="6F6F6F"/>
              </a:buClr>
              <a:buSzPts val="1800"/>
              <a:buFont typeface="Arial"/>
              <a:buChar char="–"/>
              <a:defRPr b="0" i="0" sz="1800" u="none" cap="none" strike="noStrike">
                <a:solidFill>
                  <a:srgbClr val="4A4F55"/>
                </a:solidFill>
                <a:latin typeface="Arial"/>
                <a:ea typeface="Arial"/>
                <a:cs typeface="Arial"/>
                <a:sym typeface="Arial"/>
              </a:defRPr>
            </a:lvl1pPr>
            <a:lvl2pPr indent="-317500" lvl="1" marL="914400" marR="0" rtl="0" algn="l">
              <a:lnSpc>
                <a:spcPct val="90000"/>
              </a:lnSpc>
              <a:spcBef>
                <a:spcPts val="225"/>
              </a:spcBef>
              <a:spcAft>
                <a:spcPts val="0"/>
              </a:spcAft>
              <a:buClr>
                <a:srgbClr val="6F6F6F"/>
              </a:buClr>
              <a:buSzPts val="1400"/>
              <a:buFont typeface="Arial"/>
              <a:buChar char="–"/>
              <a:defRPr b="0" i="0" sz="1400" u="none" cap="none" strike="noStrike">
                <a:solidFill>
                  <a:srgbClr val="4A4F55"/>
                </a:solidFill>
                <a:latin typeface="Arial"/>
                <a:ea typeface="Arial"/>
                <a:cs typeface="Arial"/>
                <a:sym typeface="Arial"/>
              </a:defRPr>
            </a:lvl2pPr>
            <a:lvl3pPr indent="-317500" lvl="2" marL="1371600" marR="0" rtl="0" algn="l">
              <a:lnSpc>
                <a:spcPct val="90000"/>
              </a:lnSpc>
              <a:spcBef>
                <a:spcPts val="225"/>
              </a:spcBef>
              <a:spcAft>
                <a:spcPts val="0"/>
              </a:spcAft>
              <a:buClr>
                <a:srgbClr val="6F6F6F"/>
              </a:buClr>
              <a:buSzPts val="1400"/>
              <a:buFont typeface="Arial"/>
              <a:buChar char="–"/>
              <a:defRPr b="0" i="0" sz="1400" u="none" cap="none" strike="noStrike">
                <a:solidFill>
                  <a:srgbClr val="4A4F55"/>
                </a:solidFill>
                <a:latin typeface="Arial"/>
                <a:ea typeface="Arial"/>
                <a:cs typeface="Arial"/>
                <a:sym typeface="Arial"/>
              </a:defRPr>
            </a:lvl3pPr>
            <a:lvl4pPr indent="-323850" lvl="3" marL="1828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4pPr>
            <a:lvl5pPr indent="-323850" lvl="4" marL="22860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5pPr>
            <a:lvl6pPr indent="-323850" lvl="5" marL="27432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23850" lvl="8" marL="4114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9pPr>
          </a:lstStyle>
          <a:p/>
        </p:txBody>
      </p:sp>
      <p:sp>
        <p:nvSpPr>
          <p:cNvPr id="267" name="Google Shape;267;p50"/>
          <p:cNvSpPr txBox="1"/>
          <p:nvPr>
            <p:ph idx="2" type="body"/>
          </p:nvPr>
        </p:nvSpPr>
        <p:spPr>
          <a:xfrm>
            <a:off x="415290" y="1024667"/>
            <a:ext cx="8313300" cy="4380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225"/>
              </a:spcBef>
              <a:spcAft>
                <a:spcPts val="0"/>
              </a:spcAft>
              <a:buClr>
                <a:srgbClr val="6F6F6F"/>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ctr">
              <a:lnSpc>
                <a:spcPct val="90000"/>
              </a:lnSpc>
              <a:spcBef>
                <a:spcPts val="225"/>
              </a:spcBef>
              <a:spcAft>
                <a:spcPts val="0"/>
              </a:spcAft>
              <a:buClr>
                <a:schemeClr val="dk1"/>
              </a:buClr>
              <a:buSzPts val="2100"/>
              <a:buFont typeface="Arial"/>
              <a:buNone/>
              <a:defRPr b="0" i="0" sz="21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225"/>
              </a:spcBef>
              <a:spcAft>
                <a:spcPts val="0"/>
              </a:spcAft>
              <a:buClr>
                <a:schemeClr val="dk1"/>
              </a:buClr>
              <a:buSzPts val="2100"/>
              <a:buFont typeface="Arial"/>
              <a:buNone/>
              <a:defRPr b="0" i="0" sz="2100" u="none" cap="none" strike="noStrike">
                <a:solidFill>
                  <a:schemeClr val="lt2"/>
                </a:solidFill>
                <a:latin typeface="Trebuchet MS"/>
                <a:ea typeface="Trebuchet MS"/>
                <a:cs typeface="Trebuchet MS"/>
                <a:sym typeface="Trebuchet MS"/>
              </a:defRPr>
            </a:lvl3pPr>
            <a:lvl4pPr indent="-228600" lvl="3" marL="1828800" marR="0" rtl="0" algn="ctr">
              <a:lnSpc>
                <a:spcPct val="100000"/>
              </a:lnSpc>
              <a:spcBef>
                <a:spcPts val="420"/>
              </a:spcBef>
              <a:spcAft>
                <a:spcPts val="0"/>
              </a:spcAft>
              <a:buClr>
                <a:schemeClr val="lt2"/>
              </a:buClr>
              <a:buSzPts val="2100"/>
              <a:buFont typeface="Trebuchet MS"/>
              <a:buNone/>
              <a:defRPr b="0" i="0" sz="2100" u="none" cap="none" strike="noStrike">
                <a:solidFill>
                  <a:schemeClr val="lt2"/>
                </a:solidFill>
                <a:latin typeface="Trebuchet MS"/>
                <a:ea typeface="Trebuchet MS"/>
                <a:cs typeface="Trebuchet MS"/>
                <a:sym typeface="Trebuchet MS"/>
              </a:defRPr>
            </a:lvl4pPr>
            <a:lvl5pPr indent="-228600" lvl="4" marL="2286000" marR="0" rtl="0" algn="ctr">
              <a:lnSpc>
                <a:spcPct val="100000"/>
              </a:lnSpc>
              <a:spcBef>
                <a:spcPts val="420"/>
              </a:spcBef>
              <a:spcAft>
                <a:spcPts val="0"/>
              </a:spcAft>
              <a:buClr>
                <a:schemeClr val="lt2"/>
              </a:buClr>
              <a:buSzPts val="2100"/>
              <a:buFont typeface="Trebuchet MS"/>
              <a:buNone/>
              <a:defRPr b="0" i="0" sz="2100" u="none" cap="none" strike="noStrike">
                <a:solidFill>
                  <a:schemeClr val="lt2"/>
                </a:solidFill>
                <a:latin typeface="Trebuchet MS"/>
                <a:ea typeface="Trebuchet MS"/>
                <a:cs typeface="Trebuchet MS"/>
                <a:sym typeface="Trebuchet MS"/>
              </a:defRPr>
            </a:lvl5pPr>
            <a:lvl6pPr indent="-323850" lvl="5" marL="27432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23850" lvl="8" marL="4114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title and Text slide">
  <p:cSld name="Title, Sub title and Text slide">
    <p:spTree>
      <p:nvGrpSpPr>
        <p:cNvPr id="268" name="Shape 268"/>
        <p:cNvGrpSpPr/>
        <p:nvPr/>
      </p:nvGrpSpPr>
      <p:grpSpPr>
        <a:xfrm>
          <a:off x="0" y="0"/>
          <a:ext cx="0" cy="0"/>
          <a:chOff x="0" y="0"/>
          <a:chExt cx="0" cy="0"/>
        </a:xfrm>
      </p:grpSpPr>
      <p:sp>
        <p:nvSpPr>
          <p:cNvPr id="269" name="Google Shape;269;p51"/>
          <p:cNvSpPr txBox="1"/>
          <p:nvPr>
            <p:ph type="title"/>
          </p:nvPr>
        </p:nvSpPr>
        <p:spPr>
          <a:xfrm>
            <a:off x="404150" y="373832"/>
            <a:ext cx="8313300" cy="492300"/>
          </a:xfrm>
          <a:prstGeom prst="rect">
            <a:avLst/>
          </a:prstGeom>
          <a:noFill/>
          <a:ln>
            <a:noFill/>
          </a:ln>
        </p:spPr>
        <p:txBody>
          <a:bodyPr anchorCtr="0" anchor="b" bIns="22850" lIns="45725" spcFirstLastPara="1" rIns="45725" wrap="square" tIns="22850">
            <a:noAutofit/>
          </a:bodyPr>
          <a:lstStyle>
            <a:lvl1pPr lvl="0" rtl="0" algn="l">
              <a:lnSpc>
                <a:spcPct val="90000"/>
              </a:lnSpc>
              <a:spcBef>
                <a:spcPts val="0"/>
              </a:spcBef>
              <a:spcAft>
                <a:spcPts val="0"/>
              </a:spcAft>
              <a:buSzPts val="700"/>
              <a:buNone/>
              <a:defRPr sz="2400" cap="none">
                <a:solidFill>
                  <a:schemeClr val="dk2"/>
                </a:solidFill>
                <a:latin typeface="Arial"/>
                <a:ea typeface="Arial"/>
                <a:cs typeface="Arial"/>
                <a:sym typeface="Aria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70" name="Google Shape;270;p51"/>
          <p:cNvSpPr txBox="1"/>
          <p:nvPr>
            <p:ph idx="1" type="body"/>
          </p:nvPr>
        </p:nvSpPr>
        <p:spPr>
          <a:xfrm>
            <a:off x="415989" y="1593399"/>
            <a:ext cx="8290500" cy="3099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300"/>
              </a:spcBef>
              <a:spcAft>
                <a:spcPts val="0"/>
              </a:spcAft>
              <a:buClr>
                <a:schemeClr val="dk1"/>
              </a:buClr>
              <a:buSzPts val="1400"/>
              <a:buFont typeface="Arial"/>
              <a:buNone/>
              <a:defRPr sz="1400">
                <a:solidFill>
                  <a:schemeClr val="dk2"/>
                </a:solidFill>
                <a:latin typeface="Arial"/>
                <a:ea typeface="Arial"/>
                <a:cs typeface="Arial"/>
                <a:sym typeface="Arial"/>
              </a:defRPr>
            </a:lvl1pPr>
            <a:lvl2pPr indent="-228600" lvl="1" marL="914400" rtl="0" algn="l">
              <a:lnSpc>
                <a:spcPct val="90000"/>
              </a:lnSpc>
              <a:spcBef>
                <a:spcPts val="300"/>
              </a:spcBef>
              <a:spcAft>
                <a:spcPts val="0"/>
              </a:spcAft>
              <a:buClr>
                <a:schemeClr val="dk1"/>
              </a:buClr>
              <a:buSzPts val="1200"/>
              <a:buFont typeface="Arial"/>
              <a:buNone/>
              <a:defRPr sz="1200">
                <a:solidFill>
                  <a:schemeClr val="dk2"/>
                </a:solidFill>
                <a:latin typeface="Arial"/>
                <a:ea typeface="Arial"/>
                <a:cs typeface="Arial"/>
                <a:sym typeface="Arial"/>
              </a:defRPr>
            </a:lvl2pPr>
            <a:lvl3pPr indent="-228600" lvl="2" marL="1371600" rtl="0" algn="l">
              <a:lnSpc>
                <a:spcPct val="90000"/>
              </a:lnSpc>
              <a:spcBef>
                <a:spcPts val="800"/>
              </a:spcBef>
              <a:spcAft>
                <a:spcPts val="0"/>
              </a:spcAft>
              <a:buClr>
                <a:schemeClr val="dk1"/>
              </a:buClr>
              <a:buSzPts val="900"/>
              <a:buFont typeface="Trebuchet MS"/>
              <a:buNone/>
              <a:defRPr sz="900">
                <a:solidFill>
                  <a:schemeClr val="accent4"/>
                </a:solidFill>
              </a:defRPr>
            </a:lvl3pPr>
            <a:lvl4pPr indent="-323850" lvl="3" marL="1828800" rtl="0" algn="l">
              <a:spcBef>
                <a:spcPts val="800"/>
              </a:spcBef>
              <a:spcAft>
                <a:spcPts val="0"/>
              </a:spcAft>
              <a:buClr>
                <a:schemeClr val="dk1"/>
              </a:buClr>
              <a:buSzPts val="1500"/>
              <a:buFont typeface="Noto Sans Symbols"/>
              <a:buChar char="▪"/>
              <a:defRPr sz="1500">
                <a:solidFill>
                  <a:schemeClr val="lt1"/>
                </a:solidFill>
              </a:defRPr>
            </a:lvl4pPr>
            <a:lvl5pPr indent="-336550" lvl="4" marL="2286000" rtl="0" algn="l">
              <a:spcBef>
                <a:spcPts val="300"/>
              </a:spcBef>
              <a:spcAft>
                <a:spcPts val="0"/>
              </a:spcAft>
              <a:buClr>
                <a:schemeClr val="dk1"/>
              </a:buClr>
              <a:buSzPts val="1700"/>
              <a:buFont typeface="Noto Sans Symbols"/>
              <a:buChar char="▪"/>
              <a:defRPr sz="700">
                <a:solidFill>
                  <a:schemeClr val="lt1"/>
                </a:solidFill>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
        <p:nvSpPr>
          <p:cNvPr id="271" name="Google Shape;271;p51"/>
          <p:cNvSpPr txBox="1"/>
          <p:nvPr>
            <p:ph idx="2" type="body"/>
          </p:nvPr>
        </p:nvSpPr>
        <p:spPr>
          <a:xfrm>
            <a:off x="412665" y="870745"/>
            <a:ext cx="8313300" cy="438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800"/>
              </a:spcBef>
              <a:spcAft>
                <a:spcPts val="0"/>
              </a:spcAft>
              <a:buSzPts val="1500"/>
              <a:buFont typeface="Arial"/>
              <a:buNone/>
              <a:defRPr b="0" sz="1500">
                <a:solidFill>
                  <a:srgbClr val="6F6F6F"/>
                </a:solidFill>
                <a:latin typeface="Arial"/>
                <a:ea typeface="Arial"/>
                <a:cs typeface="Arial"/>
                <a:sym typeface="Arial"/>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image" Target="../media/image1.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11" Type="http://schemas.openxmlformats.org/officeDocument/2006/relationships/slideLayout" Target="../slideLayouts/slideLayout25.xml"/><Relationship Id="rId33" Type="http://schemas.openxmlformats.org/officeDocument/2006/relationships/slideLayout" Target="../slideLayouts/slideLayout47.xml"/><Relationship Id="rId10" Type="http://schemas.openxmlformats.org/officeDocument/2006/relationships/slideLayout" Target="../slideLayouts/slideLayout24.xml"/><Relationship Id="rId32" Type="http://schemas.openxmlformats.org/officeDocument/2006/relationships/slideLayout" Target="../slideLayouts/slideLayout46.xml"/><Relationship Id="rId13" Type="http://schemas.openxmlformats.org/officeDocument/2006/relationships/slideLayout" Target="../slideLayouts/slideLayout27.xml"/><Relationship Id="rId35" Type="http://schemas.openxmlformats.org/officeDocument/2006/relationships/slideLayout" Target="../slideLayouts/slideLayout49.xml"/><Relationship Id="rId12" Type="http://schemas.openxmlformats.org/officeDocument/2006/relationships/slideLayout" Target="../slideLayouts/slideLayout26.xml"/><Relationship Id="rId34" Type="http://schemas.openxmlformats.org/officeDocument/2006/relationships/slideLayout" Target="../slideLayouts/slideLayout48.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36" Type="http://schemas.openxmlformats.org/officeDocument/2006/relationships/theme" Target="../theme/theme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1" name="Shape 71"/>
        <p:cNvGrpSpPr/>
        <p:nvPr/>
      </p:nvGrpSpPr>
      <p:grpSpPr>
        <a:xfrm>
          <a:off x="0" y="0"/>
          <a:ext cx="0" cy="0"/>
          <a:chOff x="0" y="0"/>
          <a:chExt cx="0" cy="0"/>
        </a:xfrm>
      </p:grpSpPr>
      <p:sp>
        <p:nvSpPr>
          <p:cNvPr id="72" name="Google Shape;72;p17"/>
          <p:cNvSpPr/>
          <p:nvPr/>
        </p:nvSpPr>
        <p:spPr>
          <a:xfrm>
            <a:off x="0" y="4800600"/>
            <a:ext cx="9144000" cy="3429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rotWithShape="1">
          <a:blip r:embed="rId1">
            <a:alphaModFix/>
          </a:blip>
          <a:srcRect b="0" l="0" r="0" t="0"/>
          <a:stretch/>
        </p:blipFill>
        <p:spPr>
          <a:xfrm>
            <a:off x="367050" y="4800599"/>
            <a:ext cx="1318911" cy="342900"/>
          </a:xfrm>
          <a:prstGeom prst="rect">
            <a:avLst/>
          </a:prstGeom>
          <a:noFill/>
          <a:ln>
            <a:noFill/>
          </a:ln>
        </p:spPr>
      </p:pic>
      <p:sp>
        <p:nvSpPr>
          <p:cNvPr id="74" name="Google Shape;7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5" name="Google Shape;75;p17"/>
          <p:cNvSpPr txBox="1"/>
          <p:nvPr>
            <p:ph idx="12" type="sldNum"/>
          </p:nvPr>
        </p:nvSpPr>
        <p:spPr>
          <a:xfrm>
            <a:off x="8241658" y="4730242"/>
            <a:ext cx="548700" cy="393600"/>
          </a:xfrm>
          <a:prstGeom prst="rect">
            <a:avLst/>
          </a:prstGeom>
          <a:noFill/>
          <a:ln>
            <a:noFill/>
          </a:ln>
        </p:spPr>
        <p:txBody>
          <a:bodyPr anchorCtr="0" anchor="ctr" bIns="91425" lIns="91425" spcFirstLastPara="1" rIns="91425" wrap="square" tIns="91425">
            <a:noAutofit/>
          </a:bodyPr>
          <a:lstStyle>
            <a:lvl1pPr lvl="0" rtl="0" algn="r">
              <a:buNone/>
              <a:defRPr b="1" sz="1000"/>
            </a:lvl1pPr>
            <a:lvl2pPr lvl="1" rtl="0" algn="r">
              <a:buNone/>
              <a:defRPr b="1" sz="1000"/>
            </a:lvl2pPr>
            <a:lvl3pPr lvl="2" rtl="0" algn="r">
              <a:buNone/>
              <a:defRPr b="1" sz="1000"/>
            </a:lvl3pPr>
            <a:lvl4pPr lvl="3" rtl="0" algn="r">
              <a:buNone/>
              <a:defRPr b="1" sz="1000"/>
            </a:lvl4pPr>
            <a:lvl5pPr lvl="4" rtl="0" algn="r">
              <a:buNone/>
              <a:defRPr b="1" sz="1000"/>
            </a:lvl5pPr>
            <a:lvl6pPr lvl="5" rtl="0" algn="r">
              <a:buNone/>
              <a:defRPr b="1" sz="1000"/>
            </a:lvl6pPr>
            <a:lvl7pPr lvl="6" rtl="0" algn="r">
              <a:buNone/>
              <a:defRPr b="1" sz="1000"/>
            </a:lvl7pPr>
            <a:lvl8pPr lvl="7" rtl="0" algn="r">
              <a:buNone/>
              <a:defRPr b="1" sz="1000"/>
            </a:lvl8pPr>
            <a:lvl9pPr lvl="8" rtl="0" algn="r">
              <a:buNone/>
              <a:defRPr b="1" sz="1000"/>
            </a:lvl9pPr>
          </a:lstStyle>
          <a:p>
            <a:pPr indent="0" lvl="0" marL="0" rtl="0" algn="r">
              <a:spcBef>
                <a:spcPts val="0"/>
              </a:spcBef>
              <a:spcAft>
                <a:spcPts val="0"/>
              </a:spcAft>
              <a:buNone/>
            </a:pPr>
            <a:fld id="{00000000-1234-1234-1234-123412341234}" type="slidenum">
              <a:rPr lang="en"/>
              <a:t>‹#›</a:t>
            </a:fld>
            <a:endParaRPr/>
          </a:p>
        </p:txBody>
      </p:sp>
      <p:sp>
        <p:nvSpPr>
          <p:cNvPr id="76" name="Google Shape;7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24">
          <p15:clr>
            <a:srgbClr val="EA4335"/>
          </p15:clr>
        </p15:guide>
        <p15:guide id="2" orient="horz" pos="1511">
          <p15:clr>
            <a:srgbClr val="EA4335"/>
          </p15:clr>
        </p15:guide>
        <p15:guide id="3" pos="256">
          <p15:clr>
            <a:srgbClr val="EA4335"/>
          </p15:clr>
        </p15:guide>
        <p15:guide id="4" pos="5504">
          <p15:clr>
            <a:srgbClr val="EA4335"/>
          </p15:clr>
        </p15:guide>
        <p15:guide id="5" orient="horz" pos="216">
          <p15:clr>
            <a:srgbClr val="EA4335"/>
          </p15:clr>
        </p15:guide>
        <p15:guide id="6" pos="2880">
          <p15:clr>
            <a:srgbClr val="EA4335"/>
          </p15:clr>
        </p15:guide>
        <p15:guide id="7" pos="4805">
          <p15:clr>
            <a:srgbClr val="EA4335"/>
          </p15:clr>
        </p15:guide>
        <p15:guide id="8" orient="horz" pos="52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37.png"/><Relationship Id="rId6"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65.png"/><Relationship Id="rId6"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58.png"/><Relationship Id="rId5"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48.png"/><Relationship Id="rId5"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67.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64.png"/><Relationship Id="rId4" Type="http://schemas.openxmlformats.org/officeDocument/2006/relationships/image" Target="../media/image49.png"/><Relationship Id="rId5"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5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2"/>
          <p:cNvSpPr txBox="1"/>
          <p:nvPr>
            <p:ph type="title"/>
          </p:nvPr>
        </p:nvSpPr>
        <p:spPr>
          <a:xfrm>
            <a:off x="1719072" y="445025"/>
            <a:ext cx="6540600" cy="16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 to Machine Learning</a:t>
            </a:r>
            <a:endParaRPr b="1"/>
          </a:p>
          <a:p>
            <a:pPr indent="0" lvl="0" marL="0" rtl="0" algn="l">
              <a:spcBef>
                <a:spcPts val="0"/>
              </a:spcBef>
              <a:spcAft>
                <a:spcPts val="0"/>
              </a:spcAft>
              <a:buNone/>
            </a:pPr>
            <a:r>
              <a:rPr i="1" lang="en" sz="1400"/>
              <a:t>DBDA.X408.(33)</a:t>
            </a:r>
            <a:endParaRPr i="1" sz="1400"/>
          </a:p>
        </p:txBody>
      </p:sp>
      <p:sp>
        <p:nvSpPr>
          <p:cNvPr id="277" name="Google Shape;277;p52"/>
          <p:cNvSpPr txBox="1"/>
          <p:nvPr>
            <p:ph idx="1" type="body"/>
          </p:nvPr>
        </p:nvSpPr>
        <p:spPr>
          <a:xfrm>
            <a:off x="1719072" y="1427950"/>
            <a:ext cx="6445200" cy="186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t>Instructor: </a:t>
            </a:r>
            <a:endParaRPr sz="1100"/>
          </a:p>
          <a:p>
            <a:pPr indent="0" lvl="0" marL="0" rtl="0" algn="l">
              <a:lnSpc>
                <a:spcPct val="115000"/>
              </a:lnSpc>
              <a:spcBef>
                <a:spcPts val="1000"/>
              </a:spcBef>
              <a:spcAft>
                <a:spcPts val="0"/>
              </a:spcAft>
              <a:buClr>
                <a:schemeClr val="dk1"/>
              </a:buClr>
              <a:buSzPts val="1100"/>
              <a:buFont typeface="Arial"/>
              <a:buNone/>
            </a:pPr>
            <a:r>
              <a:rPr b="1" lang="en" sz="1100"/>
              <a:t>Bill Chen</a:t>
            </a:r>
            <a:endParaRPr b="1" sz="1100"/>
          </a:p>
          <a:p>
            <a:pPr indent="0" lvl="0" marL="0" rtl="0" algn="l">
              <a:lnSpc>
                <a:spcPct val="115000"/>
              </a:lnSpc>
              <a:spcBef>
                <a:spcPts val="1000"/>
              </a:spcBef>
              <a:spcAft>
                <a:spcPts val="0"/>
              </a:spcAft>
              <a:buClr>
                <a:schemeClr val="dk1"/>
              </a:buClr>
              <a:buSzPts val="1100"/>
              <a:buFont typeface="Arial"/>
              <a:buNone/>
            </a:pPr>
            <a:r>
              <a:t/>
            </a:r>
            <a:endParaRPr sz="1100"/>
          </a:p>
          <a:p>
            <a:pPr indent="0" lvl="0" marL="0" rtl="0" algn="l">
              <a:lnSpc>
                <a:spcPct val="115000"/>
              </a:lnSpc>
              <a:spcBef>
                <a:spcPts val="1000"/>
              </a:spcBef>
              <a:spcAft>
                <a:spcPts val="1600"/>
              </a:spcAft>
              <a:buNone/>
            </a:pPr>
            <a:r>
              <a:t/>
            </a:r>
            <a:endParaRPr sz="1100"/>
          </a:p>
        </p:txBody>
      </p:sp>
      <p:sp>
        <p:nvSpPr>
          <p:cNvPr id="278" name="Google Shape;278;p52"/>
          <p:cNvSpPr txBox="1"/>
          <p:nvPr>
            <p:ph idx="1" type="body"/>
          </p:nvPr>
        </p:nvSpPr>
        <p:spPr>
          <a:xfrm>
            <a:off x="1719072" y="4162050"/>
            <a:ext cx="6179100" cy="356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100">
                <a:solidFill>
                  <a:schemeClr val="dk2"/>
                </a:solidFill>
              </a:rPr>
              <a:t>UCSC Silicon Valley Extension</a:t>
            </a:r>
            <a:endParaRPr sz="1100">
              <a:solidFill>
                <a:schemeClr val="dk2"/>
              </a:solidFill>
            </a:endParaRPr>
          </a:p>
        </p:txBody>
      </p:sp>
      <p:sp>
        <p:nvSpPr>
          <p:cNvPr id="279" name="Google Shape;279;p52"/>
          <p:cNvSpPr txBox="1"/>
          <p:nvPr>
            <p:ph idx="1" type="body"/>
          </p:nvPr>
        </p:nvSpPr>
        <p:spPr>
          <a:xfrm>
            <a:off x="1719072" y="4405075"/>
            <a:ext cx="6179100" cy="51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2"/>
                </a:solidFill>
              </a:rPr>
              <a:t>E: xch375@ucsc.edu</a:t>
            </a:r>
            <a:endParaRPr sz="1100">
              <a:solidFill>
                <a:schemeClr val="dk2"/>
              </a:solidFill>
            </a:endParaRPr>
          </a:p>
        </p:txBody>
      </p:sp>
      <p:pic>
        <p:nvPicPr>
          <p:cNvPr id="280" name="Google Shape;280;p52"/>
          <p:cNvPicPr preferRelativeResize="0"/>
          <p:nvPr/>
        </p:nvPicPr>
        <p:blipFill rotWithShape="1">
          <a:blip r:embed="rId3">
            <a:alphaModFix/>
          </a:blip>
          <a:srcRect b="199" l="0" r="0" t="189"/>
          <a:stretch/>
        </p:blipFill>
        <p:spPr>
          <a:xfrm>
            <a:off x="1787597" y="3292161"/>
            <a:ext cx="1318910" cy="342900"/>
          </a:xfrm>
          <a:prstGeom prst="rect">
            <a:avLst/>
          </a:prstGeom>
          <a:noFill/>
          <a:ln>
            <a:noFill/>
          </a:ln>
        </p:spPr>
      </p:pic>
      <p:pic>
        <p:nvPicPr>
          <p:cNvPr id="281" name="Google Shape;281;p52"/>
          <p:cNvPicPr preferRelativeResize="0"/>
          <p:nvPr/>
        </p:nvPicPr>
        <p:blipFill>
          <a:blip r:embed="rId4">
            <a:alphaModFix amt="24000"/>
          </a:blip>
          <a:stretch>
            <a:fillRect/>
          </a:stretch>
        </p:blipFill>
        <p:spPr>
          <a:xfrm rot="-5400000">
            <a:off x="-2214475" y="1605225"/>
            <a:ext cx="5154800" cy="1933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1"/>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An Example </a:t>
            </a:r>
            <a:r>
              <a:rPr lang="en" sz="2400">
                <a:solidFill>
                  <a:srgbClr val="000000"/>
                </a:solidFill>
              </a:rPr>
              <a:t>of </a:t>
            </a:r>
            <a:r>
              <a:rPr lang="en"/>
              <a:t>PCA application</a:t>
            </a:r>
            <a:endParaRPr/>
          </a:p>
        </p:txBody>
      </p:sp>
      <p:sp>
        <p:nvSpPr>
          <p:cNvPr id="356" name="Google Shape;356;p61"/>
          <p:cNvSpPr txBox="1"/>
          <p:nvPr>
            <p:ph idx="1" type="body"/>
          </p:nvPr>
        </p:nvSpPr>
        <p:spPr>
          <a:xfrm>
            <a:off x="311700" y="1152475"/>
            <a:ext cx="8520600" cy="3416400"/>
          </a:xfrm>
          <a:prstGeom prst="rect">
            <a:avLst/>
          </a:prstGeom>
          <a:blipFill rotWithShape="1">
            <a:blip r:embed="rId3">
              <a:alphaModFix/>
            </a:blip>
            <a:stretch>
              <a:fillRect b="0" l="-809" r="0" t="-289"/>
            </a:stretch>
          </a:blip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t> </a:t>
            </a:r>
            <a:endParaRPr/>
          </a:p>
        </p:txBody>
      </p:sp>
      <p:graphicFrame>
        <p:nvGraphicFramePr>
          <p:cNvPr id="357" name="Google Shape;357;p61"/>
          <p:cNvGraphicFramePr/>
          <p:nvPr/>
        </p:nvGraphicFramePr>
        <p:xfrm>
          <a:off x="3204115" y="1536512"/>
          <a:ext cx="3000000" cy="3000000"/>
        </p:xfrm>
        <a:graphic>
          <a:graphicData uri="http://schemas.openxmlformats.org/drawingml/2006/table">
            <a:tbl>
              <a:tblPr bandRow="1" firstRow="1">
                <a:noFill/>
                <a:tableStyleId>{999F6F2C-E2B8-4DF4-BA3D-F058B5E30F1E}</a:tableStyleId>
              </a:tblPr>
              <a:tblGrid>
                <a:gridCol w="539600"/>
                <a:gridCol w="1533575"/>
                <a:gridCol w="2584350"/>
              </a:tblGrid>
              <a:tr h="185425">
                <a:tc>
                  <a:txBody>
                    <a:bodyPr/>
                    <a:lstStyle/>
                    <a:p>
                      <a:pPr indent="0" lvl="0" marL="0" marR="0" rtl="0" algn="l">
                        <a:spcBef>
                          <a:spcPts val="0"/>
                        </a:spcBef>
                        <a:spcAft>
                          <a:spcPts val="0"/>
                        </a:spcAft>
                        <a:buNone/>
                      </a:pPr>
                      <a:r>
                        <a:rPr lang="en" sz="1500"/>
                        <a:t>#</a:t>
                      </a:r>
                      <a:endParaRPr sz="700"/>
                    </a:p>
                  </a:txBody>
                  <a:tcPr marT="22875" marB="22875" marR="45725" marL="45725"/>
                </a:tc>
                <a:tc>
                  <a:txBody>
                    <a:bodyPr/>
                    <a:lstStyle/>
                    <a:p>
                      <a:pPr indent="0" lvl="0" marL="0" marR="0" rtl="0" algn="ctr">
                        <a:spcBef>
                          <a:spcPts val="0"/>
                        </a:spcBef>
                        <a:spcAft>
                          <a:spcPts val="0"/>
                        </a:spcAft>
                        <a:buNone/>
                      </a:pPr>
                      <a:r>
                        <a:rPr lang="en" sz="1500"/>
                        <a:t>House Price</a:t>
                      </a:r>
                      <a:endParaRPr sz="700"/>
                    </a:p>
                  </a:txBody>
                  <a:tcPr marT="22875" marB="22875" marR="45725" marL="45725"/>
                </a:tc>
                <a:tc>
                  <a:txBody>
                    <a:bodyPr/>
                    <a:lstStyle/>
                    <a:p>
                      <a:pPr indent="0" lvl="0" marL="0" marR="0" rtl="0" algn="ctr">
                        <a:spcBef>
                          <a:spcPts val="0"/>
                        </a:spcBef>
                        <a:spcAft>
                          <a:spcPts val="0"/>
                        </a:spcAft>
                        <a:buNone/>
                      </a:pPr>
                      <a:r>
                        <a:rPr lang="en" sz="1500"/>
                        <a:t>Area</a:t>
                      </a:r>
                      <a:endParaRPr sz="700"/>
                    </a:p>
                  </a:txBody>
                  <a:tcPr marT="22875" marB="22875" marR="45725" marL="45725"/>
                </a:tc>
              </a:tr>
              <a:tr h="185425">
                <a:tc>
                  <a:txBody>
                    <a:bodyPr/>
                    <a:lstStyle/>
                    <a:p>
                      <a:pPr indent="0" lvl="0" marL="0" marR="0" rtl="0" algn="l">
                        <a:spcBef>
                          <a:spcPts val="0"/>
                        </a:spcBef>
                        <a:spcAft>
                          <a:spcPts val="0"/>
                        </a:spcAft>
                        <a:buNone/>
                      </a:pPr>
                      <a:r>
                        <a:rPr b="1"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10</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9</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7</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6.5</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2.5</a:t>
                      </a:r>
                      <a:endParaRPr sz="700"/>
                    </a:p>
                  </a:txBody>
                  <a:tcPr marT="22875" marB="22875" marR="45725" marL="4572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2"/>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An Example </a:t>
            </a:r>
            <a:r>
              <a:rPr lang="en" sz="2400">
                <a:solidFill>
                  <a:srgbClr val="000000"/>
                </a:solidFill>
              </a:rPr>
              <a:t>of </a:t>
            </a:r>
            <a:r>
              <a:rPr lang="en"/>
              <a:t>PCA application</a:t>
            </a:r>
            <a:endParaRPr/>
          </a:p>
        </p:txBody>
      </p:sp>
      <p:sp>
        <p:nvSpPr>
          <p:cNvPr id="364" name="Google Shape;364;p62"/>
          <p:cNvSpPr txBox="1"/>
          <p:nvPr>
            <p:ph idx="4294967295" type="body"/>
          </p:nvPr>
        </p:nvSpPr>
        <p:spPr>
          <a:xfrm>
            <a:off x="409670" y="1595617"/>
            <a:ext cx="2724000" cy="3173700"/>
          </a:xfrm>
          <a:prstGeom prst="rect">
            <a:avLst/>
          </a:prstGeom>
          <a:blipFill rotWithShape="1">
            <a:blip r:embed="rId3">
              <a:alphaModFix/>
            </a:blip>
            <a:stretch>
              <a:fillRect b="0" l="-2239" r="0" t="-1539"/>
            </a:stretch>
          </a:blip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t> </a:t>
            </a:r>
            <a:endParaRPr/>
          </a:p>
        </p:txBody>
      </p:sp>
      <p:graphicFrame>
        <p:nvGraphicFramePr>
          <p:cNvPr id="365" name="Google Shape;365;p62"/>
          <p:cNvGraphicFramePr/>
          <p:nvPr/>
        </p:nvGraphicFramePr>
        <p:xfrm>
          <a:off x="3237571" y="1213534"/>
          <a:ext cx="3000000" cy="3000000"/>
        </p:xfrm>
        <a:graphic>
          <a:graphicData uri="http://schemas.openxmlformats.org/drawingml/2006/table">
            <a:tbl>
              <a:tblPr bandRow="1" firstRow="1">
                <a:noFill/>
                <a:tableStyleId>{999F6F2C-E2B8-4DF4-BA3D-F058B5E30F1E}</a:tableStyleId>
              </a:tblPr>
              <a:tblGrid>
                <a:gridCol w="539600"/>
                <a:gridCol w="1533575"/>
                <a:gridCol w="2584350"/>
              </a:tblGrid>
              <a:tr h="185425">
                <a:tc>
                  <a:txBody>
                    <a:bodyPr/>
                    <a:lstStyle/>
                    <a:p>
                      <a:pPr indent="0" lvl="0" marL="0" marR="0" rtl="0" algn="l">
                        <a:spcBef>
                          <a:spcPts val="0"/>
                        </a:spcBef>
                        <a:spcAft>
                          <a:spcPts val="0"/>
                        </a:spcAft>
                        <a:buNone/>
                      </a:pPr>
                      <a:r>
                        <a:rPr lang="en" sz="1500"/>
                        <a:t>#</a:t>
                      </a:r>
                      <a:endParaRPr sz="700"/>
                    </a:p>
                  </a:txBody>
                  <a:tcPr marT="22875" marB="22875" marR="45725" marL="45725"/>
                </a:tc>
                <a:tc>
                  <a:txBody>
                    <a:bodyPr/>
                    <a:lstStyle/>
                    <a:p>
                      <a:pPr indent="0" lvl="0" marL="0" marR="0" rtl="0" algn="ctr">
                        <a:spcBef>
                          <a:spcPts val="0"/>
                        </a:spcBef>
                        <a:spcAft>
                          <a:spcPts val="0"/>
                        </a:spcAft>
                        <a:buNone/>
                      </a:pPr>
                      <a:r>
                        <a:rPr lang="en" sz="1500"/>
                        <a:t>House Price</a:t>
                      </a:r>
                      <a:endParaRPr sz="700"/>
                    </a:p>
                  </a:txBody>
                  <a:tcPr marT="22875" marB="22875" marR="45725" marL="45725"/>
                </a:tc>
                <a:tc>
                  <a:txBody>
                    <a:bodyPr/>
                    <a:lstStyle/>
                    <a:p>
                      <a:pPr indent="0" lvl="0" marL="0" marR="0" rtl="0" algn="ctr">
                        <a:spcBef>
                          <a:spcPts val="0"/>
                        </a:spcBef>
                        <a:spcAft>
                          <a:spcPts val="0"/>
                        </a:spcAft>
                        <a:buNone/>
                      </a:pPr>
                      <a:r>
                        <a:rPr lang="en" sz="1500"/>
                        <a:t>Area</a:t>
                      </a:r>
                      <a:endParaRPr sz="700"/>
                    </a:p>
                  </a:txBody>
                  <a:tcPr marT="22875" marB="22875" marR="45725" marL="45725"/>
                </a:tc>
              </a:tr>
              <a:tr h="185425">
                <a:tc>
                  <a:txBody>
                    <a:bodyPr/>
                    <a:lstStyle/>
                    <a:p>
                      <a:pPr indent="0" lvl="0" marL="0" marR="0" rtl="0" algn="l">
                        <a:spcBef>
                          <a:spcPts val="0"/>
                        </a:spcBef>
                        <a:spcAft>
                          <a:spcPts val="0"/>
                        </a:spcAft>
                        <a:buNone/>
                      </a:pPr>
                      <a:r>
                        <a:rPr b="1"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10 – 4.6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9 – 4.6</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 – 4.6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 – 4.6</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 – 4.6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 – 4.6</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7 – 4.6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6.5 – 4.6</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 – 4.6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2.5 – 4.6</a:t>
                      </a:r>
                      <a:endParaRPr sz="700"/>
                    </a:p>
                  </a:txBody>
                  <a:tcPr marT="22875" marB="22875" marR="45725" marL="45725"/>
                </a:tc>
              </a:tr>
            </a:tbl>
          </a:graphicData>
        </a:graphic>
      </p:graphicFrame>
      <p:graphicFrame>
        <p:nvGraphicFramePr>
          <p:cNvPr id="366" name="Google Shape;366;p62"/>
          <p:cNvGraphicFramePr/>
          <p:nvPr/>
        </p:nvGraphicFramePr>
        <p:xfrm>
          <a:off x="3269167" y="3296951"/>
          <a:ext cx="3000000" cy="3000000"/>
        </p:xfrm>
        <a:graphic>
          <a:graphicData uri="http://schemas.openxmlformats.org/drawingml/2006/table">
            <a:tbl>
              <a:tblPr bandRow="1" firstRow="1">
                <a:noFill/>
                <a:tableStyleId>{999F6F2C-E2B8-4DF4-BA3D-F058B5E30F1E}</a:tableStyleId>
              </a:tblPr>
              <a:tblGrid>
                <a:gridCol w="539600"/>
                <a:gridCol w="1533575"/>
                <a:gridCol w="2584350"/>
              </a:tblGrid>
              <a:tr h="274325">
                <a:tc>
                  <a:txBody>
                    <a:bodyPr/>
                    <a:lstStyle/>
                    <a:p>
                      <a:pPr indent="0" lvl="0" marL="0" marR="0" rtl="0" algn="l">
                        <a:spcBef>
                          <a:spcPts val="0"/>
                        </a:spcBef>
                        <a:spcAft>
                          <a:spcPts val="0"/>
                        </a:spcAft>
                        <a:buNone/>
                      </a:pPr>
                      <a:r>
                        <a:rPr lang="en" sz="1500"/>
                        <a:t>#</a:t>
                      </a:r>
                      <a:endParaRPr sz="700"/>
                    </a:p>
                  </a:txBody>
                  <a:tcPr marT="22875" marB="22875" marR="45725" marL="45725"/>
                </a:tc>
                <a:tc>
                  <a:txBody>
                    <a:bodyPr/>
                    <a:lstStyle/>
                    <a:p>
                      <a:pPr indent="0" lvl="0" marL="0" marR="0" rtl="0" algn="ctr">
                        <a:spcBef>
                          <a:spcPts val="0"/>
                        </a:spcBef>
                        <a:spcAft>
                          <a:spcPts val="0"/>
                        </a:spcAft>
                        <a:buNone/>
                      </a:pPr>
                      <a:r>
                        <a:rPr lang="en" sz="1500"/>
                        <a:t>House Price</a:t>
                      </a:r>
                      <a:endParaRPr sz="700"/>
                    </a:p>
                  </a:txBody>
                  <a:tcPr marT="22875" marB="22875" marR="45725" marL="45725"/>
                </a:tc>
                <a:tc>
                  <a:txBody>
                    <a:bodyPr/>
                    <a:lstStyle/>
                    <a:p>
                      <a:pPr indent="0" lvl="0" marL="0" marR="0" rtl="0" algn="ctr">
                        <a:spcBef>
                          <a:spcPts val="0"/>
                        </a:spcBef>
                        <a:spcAft>
                          <a:spcPts val="0"/>
                        </a:spcAft>
                        <a:buNone/>
                      </a:pPr>
                      <a:r>
                        <a:rPr lang="en" sz="1500"/>
                        <a:t>Area</a:t>
                      </a:r>
                      <a:endParaRPr sz="700"/>
                    </a:p>
                  </a:txBody>
                  <a:tcPr marT="22875" marB="22875" marR="45725" marL="45725"/>
                </a:tc>
              </a:tr>
              <a:tr h="274325">
                <a:tc>
                  <a:txBody>
                    <a:bodyPr/>
                    <a:lstStyle/>
                    <a:p>
                      <a:pPr indent="0" lvl="0" marL="0" marR="0" rtl="0" algn="l">
                        <a:spcBef>
                          <a:spcPts val="0"/>
                        </a:spcBef>
                        <a:spcAft>
                          <a:spcPts val="0"/>
                        </a:spcAft>
                        <a:buNone/>
                      </a:pPr>
                      <a:r>
                        <a:rPr b="1"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5.4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4.4</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-1.6</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-2.6</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1.9</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-2.1</a:t>
                      </a:r>
                      <a:endParaRPr sz="700"/>
                    </a:p>
                  </a:txBody>
                  <a:tcPr marT="22875" marB="22875" marR="45725" marL="45725"/>
                </a:tc>
              </a:tr>
            </a:tbl>
          </a:graphicData>
        </a:graphic>
      </p:graphicFrame>
      <p:sp>
        <p:nvSpPr>
          <p:cNvPr id="367" name="Google Shape;367;p62"/>
          <p:cNvSpPr/>
          <p:nvPr/>
        </p:nvSpPr>
        <p:spPr>
          <a:xfrm>
            <a:off x="5408342" y="2904058"/>
            <a:ext cx="301200" cy="393000"/>
          </a:xfrm>
          <a:prstGeom prst="downArrow">
            <a:avLst>
              <a:gd fmla="val 50000" name="adj1"/>
              <a:gd fmla="val 50000" name="adj2"/>
            </a:avLst>
          </a:prstGeom>
          <a:solidFill>
            <a:schemeClr val="lt2"/>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3"/>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An Example </a:t>
            </a:r>
            <a:r>
              <a:rPr lang="en" sz="2400">
                <a:solidFill>
                  <a:srgbClr val="000000"/>
                </a:solidFill>
              </a:rPr>
              <a:t>of </a:t>
            </a:r>
            <a:r>
              <a:rPr lang="en"/>
              <a:t>PCA application</a:t>
            </a:r>
            <a:endParaRPr/>
          </a:p>
        </p:txBody>
      </p:sp>
      <p:sp>
        <p:nvSpPr>
          <p:cNvPr id="374" name="Google Shape;374;p63"/>
          <p:cNvSpPr txBox="1"/>
          <p:nvPr>
            <p:ph idx="4294967295" type="body"/>
          </p:nvPr>
        </p:nvSpPr>
        <p:spPr>
          <a:xfrm>
            <a:off x="409670" y="1595617"/>
            <a:ext cx="3004500" cy="2162400"/>
          </a:xfrm>
          <a:prstGeom prst="rect">
            <a:avLst/>
          </a:prstGeom>
          <a:blipFill rotWithShape="1">
            <a:blip r:embed="rId3">
              <a:alphaModFix/>
            </a:blip>
            <a:stretch>
              <a:fillRect b="0" l="-2029" r="0" t="-699"/>
            </a:stretch>
          </a:blip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t> </a:t>
            </a:r>
            <a:endParaRPr/>
          </a:p>
        </p:txBody>
      </p:sp>
      <p:graphicFrame>
        <p:nvGraphicFramePr>
          <p:cNvPr id="375" name="Google Shape;375;p63"/>
          <p:cNvGraphicFramePr/>
          <p:nvPr/>
        </p:nvGraphicFramePr>
        <p:xfrm>
          <a:off x="3414133" y="1536512"/>
          <a:ext cx="3000000" cy="3000000"/>
        </p:xfrm>
        <a:graphic>
          <a:graphicData uri="http://schemas.openxmlformats.org/drawingml/2006/table">
            <a:tbl>
              <a:tblPr bandRow="1" firstRow="1">
                <a:noFill/>
                <a:tableStyleId>{999F6F2C-E2B8-4DF4-BA3D-F058B5E30F1E}</a:tableStyleId>
              </a:tblPr>
              <a:tblGrid>
                <a:gridCol w="539600"/>
                <a:gridCol w="1533575"/>
                <a:gridCol w="2584350"/>
              </a:tblGrid>
              <a:tr h="274325">
                <a:tc>
                  <a:txBody>
                    <a:bodyPr/>
                    <a:lstStyle/>
                    <a:p>
                      <a:pPr indent="0" lvl="0" marL="0" marR="0" rtl="0" algn="l">
                        <a:spcBef>
                          <a:spcPts val="0"/>
                        </a:spcBef>
                        <a:spcAft>
                          <a:spcPts val="0"/>
                        </a:spcAft>
                        <a:buNone/>
                      </a:pPr>
                      <a:r>
                        <a:rPr lang="en" sz="1500"/>
                        <a:t>#</a:t>
                      </a:r>
                      <a:endParaRPr sz="700"/>
                    </a:p>
                  </a:txBody>
                  <a:tcPr marT="22875" marB="22875" marR="45725" marL="45725"/>
                </a:tc>
                <a:tc>
                  <a:txBody>
                    <a:bodyPr/>
                    <a:lstStyle/>
                    <a:p>
                      <a:pPr indent="0" lvl="0" marL="0" marR="0" rtl="0" algn="ctr">
                        <a:spcBef>
                          <a:spcPts val="0"/>
                        </a:spcBef>
                        <a:spcAft>
                          <a:spcPts val="0"/>
                        </a:spcAft>
                        <a:buNone/>
                      </a:pPr>
                      <a:r>
                        <a:rPr lang="en" sz="1500"/>
                        <a:t>House Price</a:t>
                      </a:r>
                      <a:endParaRPr sz="700"/>
                    </a:p>
                  </a:txBody>
                  <a:tcPr marT="22875" marB="22875" marR="45725" marL="45725"/>
                </a:tc>
                <a:tc>
                  <a:txBody>
                    <a:bodyPr/>
                    <a:lstStyle/>
                    <a:p>
                      <a:pPr indent="0" lvl="0" marL="0" marR="0" rtl="0" algn="ctr">
                        <a:spcBef>
                          <a:spcPts val="0"/>
                        </a:spcBef>
                        <a:spcAft>
                          <a:spcPts val="0"/>
                        </a:spcAft>
                        <a:buNone/>
                      </a:pPr>
                      <a:r>
                        <a:rPr lang="en" sz="1500"/>
                        <a:t>Area</a:t>
                      </a:r>
                      <a:endParaRPr sz="700"/>
                    </a:p>
                  </a:txBody>
                  <a:tcPr marT="22875" marB="22875" marR="45725" marL="45725"/>
                </a:tc>
              </a:tr>
              <a:tr h="274325">
                <a:tc>
                  <a:txBody>
                    <a:bodyPr/>
                    <a:lstStyle/>
                    <a:p>
                      <a:pPr indent="0" lvl="0" marL="0" marR="0" rtl="0" algn="l">
                        <a:spcBef>
                          <a:spcPts val="0"/>
                        </a:spcBef>
                        <a:spcAft>
                          <a:spcPts val="0"/>
                        </a:spcAft>
                        <a:buNone/>
                      </a:pPr>
                      <a:r>
                        <a:rPr b="1"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5.4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4.4</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-1.6</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-2.6</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1.9</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-2.1</a:t>
                      </a:r>
                      <a:endParaRPr sz="700"/>
                    </a:p>
                  </a:txBody>
                  <a:tcPr marT="22875" marB="22875" marR="45725" marL="45725"/>
                </a:tc>
              </a:tr>
            </a:tbl>
          </a:graphicData>
        </a:graphic>
      </p:graphicFrame>
      <p:sp>
        <p:nvSpPr>
          <p:cNvPr id="376" name="Google Shape;376;p63"/>
          <p:cNvSpPr txBox="1"/>
          <p:nvPr/>
        </p:nvSpPr>
        <p:spPr>
          <a:xfrm>
            <a:off x="469934" y="3981241"/>
            <a:ext cx="7485600" cy="1011300"/>
          </a:xfrm>
          <a:prstGeom prst="rect">
            <a:avLst/>
          </a:prstGeom>
          <a:blipFill rotWithShape="1">
            <a:blip r:embed="rId4">
              <a:alphaModFix/>
            </a:blip>
            <a:stretch>
              <a:fillRect b="-55277" l="-1779" r="0" t="-76386"/>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4"/>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An Example of </a:t>
            </a:r>
            <a:r>
              <a:rPr lang="en"/>
              <a:t>PCA application</a:t>
            </a:r>
            <a:endParaRPr/>
          </a:p>
        </p:txBody>
      </p:sp>
      <p:sp>
        <p:nvSpPr>
          <p:cNvPr id="383" name="Google Shape;383;p64"/>
          <p:cNvSpPr txBox="1"/>
          <p:nvPr>
            <p:ph idx="4294967295" type="body"/>
          </p:nvPr>
        </p:nvSpPr>
        <p:spPr>
          <a:xfrm>
            <a:off x="409670" y="1595618"/>
            <a:ext cx="3004500" cy="1011300"/>
          </a:xfrm>
          <a:prstGeom prst="rect">
            <a:avLst/>
          </a:prstGeom>
          <a:blipFill rotWithShape="1">
            <a:blip r:embed="rId3">
              <a:alphaModFix/>
            </a:blip>
            <a:stretch>
              <a:fillRect b="0" l="-2029" r="0" t="-5119"/>
            </a:stretch>
          </a:blip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t> </a:t>
            </a:r>
            <a:endParaRPr/>
          </a:p>
        </p:txBody>
      </p:sp>
      <p:graphicFrame>
        <p:nvGraphicFramePr>
          <p:cNvPr id="384" name="Google Shape;384;p64"/>
          <p:cNvGraphicFramePr/>
          <p:nvPr/>
        </p:nvGraphicFramePr>
        <p:xfrm>
          <a:off x="3414133" y="1536512"/>
          <a:ext cx="3000000" cy="3000000"/>
        </p:xfrm>
        <a:graphic>
          <a:graphicData uri="http://schemas.openxmlformats.org/drawingml/2006/table">
            <a:tbl>
              <a:tblPr bandRow="1" firstRow="1">
                <a:noFill/>
                <a:tableStyleId>{999F6F2C-E2B8-4DF4-BA3D-F058B5E30F1E}</a:tableStyleId>
              </a:tblPr>
              <a:tblGrid>
                <a:gridCol w="539600"/>
                <a:gridCol w="1533575"/>
                <a:gridCol w="2584350"/>
              </a:tblGrid>
              <a:tr h="274325">
                <a:tc>
                  <a:txBody>
                    <a:bodyPr/>
                    <a:lstStyle/>
                    <a:p>
                      <a:pPr indent="0" lvl="0" marL="0" marR="0" rtl="0" algn="l">
                        <a:spcBef>
                          <a:spcPts val="0"/>
                        </a:spcBef>
                        <a:spcAft>
                          <a:spcPts val="0"/>
                        </a:spcAft>
                        <a:buNone/>
                      </a:pPr>
                      <a:r>
                        <a:rPr lang="en" sz="1500"/>
                        <a:t>#</a:t>
                      </a:r>
                      <a:endParaRPr sz="700"/>
                    </a:p>
                  </a:txBody>
                  <a:tcPr marT="22875" marB="22875" marR="45725" marL="45725"/>
                </a:tc>
                <a:tc>
                  <a:txBody>
                    <a:bodyPr/>
                    <a:lstStyle/>
                    <a:p>
                      <a:pPr indent="0" lvl="0" marL="0" marR="0" rtl="0" algn="ctr">
                        <a:spcBef>
                          <a:spcPts val="0"/>
                        </a:spcBef>
                        <a:spcAft>
                          <a:spcPts val="0"/>
                        </a:spcAft>
                        <a:buNone/>
                      </a:pPr>
                      <a:r>
                        <a:rPr lang="en" sz="1500"/>
                        <a:t>House Price</a:t>
                      </a:r>
                      <a:endParaRPr sz="700"/>
                    </a:p>
                  </a:txBody>
                  <a:tcPr marT="22875" marB="22875" marR="45725" marL="45725"/>
                </a:tc>
                <a:tc>
                  <a:txBody>
                    <a:bodyPr/>
                    <a:lstStyle/>
                    <a:p>
                      <a:pPr indent="0" lvl="0" marL="0" marR="0" rtl="0" algn="ctr">
                        <a:spcBef>
                          <a:spcPts val="0"/>
                        </a:spcBef>
                        <a:spcAft>
                          <a:spcPts val="0"/>
                        </a:spcAft>
                        <a:buNone/>
                      </a:pPr>
                      <a:r>
                        <a:rPr lang="en" sz="1500"/>
                        <a:t>Area</a:t>
                      </a:r>
                      <a:endParaRPr sz="700"/>
                    </a:p>
                  </a:txBody>
                  <a:tcPr marT="22875" marB="22875" marR="45725" marL="45725"/>
                </a:tc>
              </a:tr>
              <a:tr h="274325">
                <a:tc>
                  <a:txBody>
                    <a:bodyPr/>
                    <a:lstStyle/>
                    <a:p>
                      <a:pPr indent="0" lvl="0" marL="0" marR="0" rtl="0" algn="l">
                        <a:spcBef>
                          <a:spcPts val="0"/>
                        </a:spcBef>
                        <a:spcAft>
                          <a:spcPts val="0"/>
                        </a:spcAft>
                        <a:buNone/>
                      </a:pPr>
                      <a:r>
                        <a:rPr b="1"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5.4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4.4</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-1.6</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-2.6</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1.9</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-2.1</a:t>
                      </a:r>
                      <a:endParaRPr sz="700"/>
                    </a:p>
                  </a:txBody>
                  <a:tcPr marT="22875" marB="22875" marR="45725" marL="45725"/>
                </a:tc>
              </a:tr>
            </a:tbl>
          </a:graphicData>
        </a:graphic>
      </p:graphicFrame>
      <p:sp>
        <p:nvSpPr>
          <p:cNvPr id="385" name="Google Shape;385;p64"/>
          <p:cNvSpPr txBox="1"/>
          <p:nvPr/>
        </p:nvSpPr>
        <p:spPr>
          <a:xfrm>
            <a:off x="409670" y="3603084"/>
            <a:ext cx="7485600" cy="1011300"/>
          </a:xfrm>
          <a:prstGeom prst="rect">
            <a:avLst/>
          </a:prstGeom>
          <a:blipFill rotWithShape="1">
            <a:blip r:embed="rId4">
              <a:alphaModFix/>
            </a:blip>
            <a:stretch>
              <a:fillRect b="-10619" l="0" r="0" t="-2874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An Example </a:t>
            </a:r>
            <a:r>
              <a:rPr lang="en" sz="2400">
                <a:solidFill>
                  <a:srgbClr val="000000"/>
                </a:solidFill>
              </a:rPr>
              <a:t>of </a:t>
            </a:r>
            <a:r>
              <a:rPr lang="en"/>
              <a:t>PCA application</a:t>
            </a:r>
            <a:endParaRPr/>
          </a:p>
        </p:txBody>
      </p:sp>
      <p:sp>
        <p:nvSpPr>
          <p:cNvPr id="392" name="Google Shape;392;p65"/>
          <p:cNvSpPr txBox="1"/>
          <p:nvPr>
            <p:ph idx="4294967295" type="body"/>
          </p:nvPr>
        </p:nvSpPr>
        <p:spPr>
          <a:xfrm>
            <a:off x="409670" y="1595617"/>
            <a:ext cx="3004500" cy="2162400"/>
          </a:xfrm>
          <a:prstGeom prst="rect">
            <a:avLst/>
          </a:prstGeom>
          <a:blipFill rotWithShape="1">
            <a:blip r:embed="rId3">
              <a:alphaModFix/>
            </a:blip>
            <a:stretch>
              <a:fillRect b="0" l="-2029" r="0" t="-2389"/>
            </a:stretch>
          </a:blip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t> </a:t>
            </a:r>
            <a:endParaRPr/>
          </a:p>
        </p:txBody>
      </p:sp>
      <p:graphicFrame>
        <p:nvGraphicFramePr>
          <p:cNvPr id="393" name="Google Shape;393;p65"/>
          <p:cNvGraphicFramePr/>
          <p:nvPr/>
        </p:nvGraphicFramePr>
        <p:xfrm>
          <a:off x="3414133" y="1536512"/>
          <a:ext cx="3000000" cy="3000000"/>
        </p:xfrm>
        <a:graphic>
          <a:graphicData uri="http://schemas.openxmlformats.org/drawingml/2006/table">
            <a:tbl>
              <a:tblPr bandRow="1" firstRow="1">
                <a:noFill/>
                <a:tableStyleId>{999F6F2C-E2B8-4DF4-BA3D-F058B5E30F1E}</a:tableStyleId>
              </a:tblPr>
              <a:tblGrid>
                <a:gridCol w="539600"/>
                <a:gridCol w="1533575"/>
                <a:gridCol w="2584350"/>
              </a:tblGrid>
              <a:tr h="274325">
                <a:tc>
                  <a:txBody>
                    <a:bodyPr/>
                    <a:lstStyle/>
                    <a:p>
                      <a:pPr indent="0" lvl="0" marL="0" marR="0" rtl="0" algn="l">
                        <a:spcBef>
                          <a:spcPts val="0"/>
                        </a:spcBef>
                        <a:spcAft>
                          <a:spcPts val="0"/>
                        </a:spcAft>
                        <a:buNone/>
                      </a:pPr>
                      <a:r>
                        <a:rPr lang="en" sz="1500"/>
                        <a:t>#</a:t>
                      </a:r>
                      <a:endParaRPr sz="700"/>
                    </a:p>
                  </a:txBody>
                  <a:tcPr marT="22875" marB="22875" marR="45725" marL="45725"/>
                </a:tc>
                <a:tc>
                  <a:txBody>
                    <a:bodyPr/>
                    <a:lstStyle/>
                    <a:p>
                      <a:pPr indent="0" lvl="0" marL="0" marR="0" rtl="0" algn="ctr">
                        <a:spcBef>
                          <a:spcPts val="0"/>
                        </a:spcBef>
                        <a:spcAft>
                          <a:spcPts val="0"/>
                        </a:spcAft>
                        <a:buNone/>
                      </a:pPr>
                      <a:r>
                        <a:rPr lang="en" sz="1500"/>
                        <a:t>House Price</a:t>
                      </a:r>
                      <a:endParaRPr sz="700"/>
                    </a:p>
                  </a:txBody>
                  <a:tcPr marT="22875" marB="22875" marR="45725" marL="45725"/>
                </a:tc>
                <a:tc>
                  <a:txBody>
                    <a:bodyPr/>
                    <a:lstStyle/>
                    <a:p>
                      <a:pPr indent="0" lvl="0" marL="0" marR="0" rtl="0" algn="ctr">
                        <a:spcBef>
                          <a:spcPts val="0"/>
                        </a:spcBef>
                        <a:spcAft>
                          <a:spcPts val="0"/>
                        </a:spcAft>
                        <a:buNone/>
                      </a:pPr>
                      <a:r>
                        <a:rPr lang="en" sz="1500"/>
                        <a:t>Area</a:t>
                      </a:r>
                      <a:endParaRPr sz="700"/>
                    </a:p>
                  </a:txBody>
                  <a:tcPr marT="22875" marB="22875" marR="45725" marL="45725"/>
                </a:tc>
              </a:tr>
              <a:tr h="274325">
                <a:tc>
                  <a:txBody>
                    <a:bodyPr/>
                    <a:lstStyle/>
                    <a:p>
                      <a:pPr indent="0" lvl="0" marL="0" marR="0" rtl="0" algn="l">
                        <a:spcBef>
                          <a:spcPts val="0"/>
                        </a:spcBef>
                        <a:spcAft>
                          <a:spcPts val="0"/>
                        </a:spcAft>
                        <a:buNone/>
                      </a:pPr>
                      <a:r>
                        <a:rPr b="1"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5.4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4.4</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-1.6</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-2.6</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1.9</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-1.6</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-2.1</a:t>
                      </a:r>
                      <a:endParaRPr sz="700"/>
                    </a:p>
                  </a:txBody>
                  <a:tcPr marT="22875" marB="22875" marR="45725" marL="45725"/>
                </a:tc>
              </a:tr>
            </a:tbl>
          </a:graphicData>
        </a:graphic>
      </p:graphicFrame>
      <p:sp>
        <p:nvSpPr>
          <p:cNvPr id="394" name="Google Shape;394;p65"/>
          <p:cNvSpPr txBox="1"/>
          <p:nvPr/>
        </p:nvSpPr>
        <p:spPr>
          <a:xfrm>
            <a:off x="586232" y="3405712"/>
            <a:ext cx="7485600" cy="505800"/>
          </a:xfrm>
          <a:prstGeom prst="rect">
            <a:avLst/>
          </a:prstGeom>
          <a:blipFill rotWithShape="1">
            <a:blip r:embed="rId4">
              <a:alphaModFix/>
            </a:blip>
            <a:stretch>
              <a:fillRect b="0" l="0" r="0" t="-249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sp>
        <p:nvSpPr>
          <p:cNvPr id="395" name="Google Shape;395;p65"/>
          <p:cNvSpPr txBox="1"/>
          <p:nvPr/>
        </p:nvSpPr>
        <p:spPr>
          <a:xfrm>
            <a:off x="586232" y="3986022"/>
            <a:ext cx="7485600" cy="505800"/>
          </a:xfrm>
          <a:prstGeom prst="rect">
            <a:avLst/>
          </a:prstGeom>
          <a:blipFill rotWithShape="1">
            <a:blip r:embed="rId5">
              <a:alphaModFix/>
            </a:blip>
            <a:stretch>
              <a:fillRect b="0" l="0" r="0" t="-740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An Example </a:t>
            </a:r>
            <a:r>
              <a:rPr lang="en" sz="2400">
                <a:solidFill>
                  <a:srgbClr val="000000"/>
                </a:solidFill>
              </a:rPr>
              <a:t>of </a:t>
            </a:r>
            <a:r>
              <a:rPr lang="en"/>
              <a:t>PCA application</a:t>
            </a:r>
            <a:endParaRPr/>
          </a:p>
        </p:txBody>
      </p:sp>
      <p:sp>
        <p:nvSpPr>
          <p:cNvPr id="402" name="Google Shape;402;p66"/>
          <p:cNvSpPr txBox="1"/>
          <p:nvPr>
            <p:ph idx="4294967295" type="body"/>
          </p:nvPr>
        </p:nvSpPr>
        <p:spPr>
          <a:xfrm>
            <a:off x="409670" y="1595617"/>
            <a:ext cx="3004500" cy="2162400"/>
          </a:xfrm>
          <a:prstGeom prst="rect">
            <a:avLst/>
          </a:prstGeom>
          <a:blipFill rotWithShape="1">
            <a:blip r:embed="rId3">
              <a:alphaModFix/>
            </a:blip>
            <a:stretch>
              <a:fillRect b="0" l="-2029" r="0" t="-2249"/>
            </a:stretch>
          </a:blip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t> </a:t>
            </a:r>
            <a:endParaRPr/>
          </a:p>
        </p:txBody>
      </p:sp>
      <p:sp>
        <p:nvSpPr>
          <p:cNvPr id="403" name="Google Shape;403;p66"/>
          <p:cNvSpPr txBox="1"/>
          <p:nvPr/>
        </p:nvSpPr>
        <p:spPr>
          <a:xfrm>
            <a:off x="1236324" y="1595618"/>
            <a:ext cx="4641900" cy="1081800"/>
          </a:xfrm>
          <a:prstGeom prst="rect">
            <a:avLst/>
          </a:prstGeom>
          <a:blipFill rotWithShape="1">
            <a:blip r:embed="rId4">
              <a:alphaModFix/>
            </a:blip>
            <a:stretch>
              <a:fillRect b="0" l="0" r="0" t="-642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sp>
        <p:nvSpPr>
          <p:cNvPr id="404" name="Google Shape;404;p66"/>
          <p:cNvSpPr txBox="1"/>
          <p:nvPr/>
        </p:nvSpPr>
        <p:spPr>
          <a:xfrm>
            <a:off x="4559560" y="1722324"/>
            <a:ext cx="3495300" cy="505800"/>
          </a:xfrm>
          <a:prstGeom prst="rect">
            <a:avLst/>
          </a:prstGeom>
          <a:blipFill rotWithShape="1">
            <a:blip r:embed="rId5">
              <a:alphaModFix/>
            </a:blip>
            <a:stretch>
              <a:fillRect b="0" l="0" r="0" t="-8748"/>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graphicFrame>
        <p:nvGraphicFramePr>
          <p:cNvPr id="405" name="Google Shape;405;p66"/>
          <p:cNvGraphicFramePr/>
          <p:nvPr/>
        </p:nvGraphicFramePr>
        <p:xfrm>
          <a:off x="3893635" y="2771799"/>
          <a:ext cx="3000000" cy="3000000"/>
        </p:xfrm>
        <a:graphic>
          <a:graphicData uri="http://schemas.openxmlformats.org/drawingml/2006/table">
            <a:tbl>
              <a:tblPr bandRow="1" firstRow="1">
                <a:noFill/>
                <a:tableStyleId>{999F6F2C-E2B8-4DF4-BA3D-F058B5E30F1E}</a:tableStyleId>
              </a:tblPr>
              <a:tblGrid>
                <a:gridCol w="539600"/>
                <a:gridCol w="1533575"/>
                <a:gridCol w="2584350"/>
              </a:tblGrid>
              <a:tr h="274325">
                <a:tc>
                  <a:txBody>
                    <a:bodyPr/>
                    <a:lstStyle/>
                    <a:p>
                      <a:pPr indent="0" lvl="0" marL="0" marR="0" rtl="0" algn="l">
                        <a:spcBef>
                          <a:spcPts val="0"/>
                        </a:spcBef>
                        <a:spcAft>
                          <a:spcPts val="0"/>
                        </a:spcAft>
                        <a:buNone/>
                      </a:pPr>
                      <a:r>
                        <a:rPr lang="en" sz="1500"/>
                        <a:t>#</a:t>
                      </a:r>
                      <a:endParaRPr sz="700"/>
                    </a:p>
                  </a:txBody>
                  <a:tcPr marT="22875" marB="22875" marR="45725" marL="45725"/>
                </a:tc>
                <a:tc>
                  <a:txBody>
                    <a:bodyPr/>
                    <a:lstStyle/>
                    <a:p>
                      <a:pPr indent="0" lvl="0" marL="0" marR="0" rtl="0" algn="ctr">
                        <a:spcBef>
                          <a:spcPts val="0"/>
                        </a:spcBef>
                        <a:spcAft>
                          <a:spcPts val="0"/>
                        </a:spcAft>
                        <a:buNone/>
                      </a:pPr>
                      <a:r>
                        <a:rPr lang="en" sz="1500"/>
                        <a:t>PC1</a:t>
                      </a:r>
                      <a:endParaRPr sz="700"/>
                    </a:p>
                  </a:txBody>
                  <a:tcPr marT="22875" marB="22875" marR="45725" marL="45725"/>
                </a:tc>
                <a:tc>
                  <a:txBody>
                    <a:bodyPr/>
                    <a:lstStyle/>
                    <a:p>
                      <a:pPr indent="0" lvl="0" marL="0" marR="0" rtl="0" algn="ctr">
                        <a:spcBef>
                          <a:spcPts val="0"/>
                        </a:spcBef>
                        <a:spcAft>
                          <a:spcPts val="0"/>
                        </a:spcAft>
                        <a:buNone/>
                      </a:pPr>
                      <a:r>
                        <a:rPr lang="en" sz="1500"/>
                        <a:t>PC2</a:t>
                      </a:r>
                      <a:endParaRPr sz="700"/>
                    </a:p>
                  </a:txBody>
                  <a:tcPr marT="22875" marB="22875" marR="45725" marL="45725"/>
                </a:tc>
              </a:tr>
              <a:tr h="274325">
                <a:tc>
                  <a:txBody>
                    <a:bodyPr/>
                    <a:lstStyle/>
                    <a:p>
                      <a:pPr indent="0" lvl="0" marL="0" marR="0" rtl="0" algn="l">
                        <a:spcBef>
                          <a:spcPts val="0"/>
                        </a:spcBef>
                        <a:spcAft>
                          <a:spcPts val="0"/>
                        </a:spcAft>
                        <a:buNone/>
                      </a:pPr>
                      <a:r>
                        <a:rPr b="1"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-6.94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0.084</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3.02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0.364</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4.42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0.204</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-3.05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-0.006</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2.55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-0.646</a:t>
                      </a:r>
                      <a:endParaRPr sz="700"/>
                    </a:p>
                  </a:txBody>
                  <a:tcPr marT="22875" marB="22875" marR="45725" marL="45725"/>
                </a:tc>
              </a:tr>
            </a:tbl>
          </a:graphicData>
        </a:graphic>
      </p:graphicFrame>
      <p:sp>
        <p:nvSpPr>
          <p:cNvPr id="406" name="Google Shape;406;p66"/>
          <p:cNvSpPr txBox="1"/>
          <p:nvPr/>
        </p:nvSpPr>
        <p:spPr>
          <a:xfrm>
            <a:off x="0" y="2955487"/>
            <a:ext cx="3495300" cy="505800"/>
          </a:xfrm>
          <a:prstGeom prst="rect">
            <a:avLst/>
          </a:prstGeom>
          <a:blipFill rotWithShape="1">
            <a:blip r:embed="rId6">
              <a:alphaModFix/>
            </a:blip>
            <a:stretch>
              <a:fillRect b="-3698"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7"/>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t>PCA for clustering</a:t>
            </a:r>
            <a:endParaRPr/>
          </a:p>
        </p:txBody>
      </p:sp>
      <p:graphicFrame>
        <p:nvGraphicFramePr>
          <p:cNvPr id="413" name="Google Shape;413;p67"/>
          <p:cNvGraphicFramePr/>
          <p:nvPr/>
        </p:nvGraphicFramePr>
        <p:xfrm>
          <a:off x="6165696" y="3363711"/>
          <a:ext cx="3000000" cy="3000000"/>
        </p:xfrm>
        <a:graphic>
          <a:graphicData uri="http://schemas.openxmlformats.org/drawingml/2006/table">
            <a:tbl>
              <a:tblPr bandRow="1" firstRow="1">
                <a:noFill/>
                <a:tableStyleId>{999F6F2C-E2B8-4DF4-BA3D-F058B5E30F1E}</a:tableStyleId>
              </a:tblPr>
              <a:tblGrid>
                <a:gridCol w="686075"/>
                <a:gridCol w="1003925"/>
              </a:tblGrid>
              <a:tr h="274325">
                <a:tc>
                  <a:txBody>
                    <a:bodyPr/>
                    <a:lstStyle/>
                    <a:p>
                      <a:pPr indent="0" lvl="0" marL="0" marR="0" rtl="0" algn="l">
                        <a:lnSpc>
                          <a:spcPct val="100000"/>
                        </a:lnSpc>
                        <a:spcBef>
                          <a:spcPts val="0"/>
                        </a:spcBef>
                        <a:spcAft>
                          <a:spcPts val="0"/>
                        </a:spcAft>
                        <a:buClr>
                          <a:schemeClr val="lt1"/>
                        </a:buClr>
                        <a:buSzPts val="1500"/>
                        <a:buFont typeface="Trebuchet MS"/>
                        <a:buNone/>
                      </a:pPr>
                      <a:r>
                        <a:rPr lang="en" sz="1500"/>
                        <a:t>Point</a:t>
                      </a:r>
                      <a:endParaRPr sz="1500"/>
                    </a:p>
                  </a:txBody>
                  <a:tcPr marT="22875" marB="22875" marR="45725" marL="45725"/>
                </a:tc>
                <a:tc>
                  <a:txBody>
                    <a:bodyPr/>
                    <a:lstStyle/>
                    <a:p>
                      <a:pPr indent="0" lvl="0" marL="0" marR="0" rtl="0" algn="ctr">
                        <a:spcBef>
                          <a:spcPts val="0"/>
                        </a:spcBef>
                        <a:spcAft>
                          <a:spcPts val="0"/>
                        </a:spcAft>
                        <a:buNone/>
                      </a:pPr>
                      <a:r>
                        <a:rPr lang="en" sz="1500"/>
                        <a:t>PC1</a:t>
                      </a:r>
                      <a:endParaRPr sz="700"/>
                    </a:p>
                  </a:txBody>
                  <a:tcPr marT="22875" marB="22875" marR="45725" marL="45725"/>
                </a:tc>
              </a:tr>
              <a:tr h="274325">
                <a:tc>
                  <a:txBody>
                    <a:bodyPr/>
                    <a:lstStyle/>
                    <a:p>
                      <a:pPr indent="0" lvl="0" marL="0" marR="0" rtl="0" algn="l">
                        <a:spcBef>
                          <a:spcPts val="0"/>
                        </a:spcBef>
                        <a:spcAft>
                          <a:spcPts val="0"/>
                        </a:spcAft>
                        <a:buNone/>
                      </a:pPr>
                      <a:r>
                        <a:rPr b="1" lang="en" sz="1500">
                          <a:solidFill>
                            <a:schemeClr val="dk2"/>
                          </a:solidFill>
                        </a:rPr>
                        <a:t>P</a:t>
                      </a:r>
                      <a:r>
                        <a:rPr b="1" baseline="-25000"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-6.94</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P</a:t>
                      </a:r>
                      <a:r>
                        <a:rPr baseline="-25000"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3.02</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P</a:t>
                      </a:r>
                      <a:r>
                        <a:rPr baseline="-25000"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4.42</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P</a:t>
                      </a:r>
                      <a:r>
                        <a:rPr baseline="-25000" lang="en" sz="1500">
                          <a:solidFill>
                            <a:schemeClr val="dk2"/>
                          </a:solidFill>
                        </a:rPr>
                        <a:t>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-3.05</a:t>
                      </a:r>
                      <a:endParaRPr sz="700"/>
                    </a:p>
                  </a:txBody>
                  <a:tcPr marT="22875" marB="22875" marR="45725" marL="45725"/>
                </a:tc>
              </a:tr>
              <a:tr h="274325">
                <a:tc>
                  <a:txBody>
                    <a:bodyPr/>
                    <a:lstStyle/>
                    <a:p>
                      <a:pPr indent="0" lvl="0" marL="0" marR="0" rtl="0" algn="l">
                        <a:spcBef>
                          <a:spcPts val="0"/>
                        </a:spcBef>
                        <a:spcAft>
                          <a:spcPts val="0"/>
                        </a:spcAft>
                        <a:buNone/>
                      </a:pPr>
                      <a:r>
                        <a:rPr lang="en" sz="1500">
                          <a:solidFill>
                            <a:schemeClr val="dk2"/>
                          </a:solidFill>
                        </a:rPr>
                        <a:t>P</a:t>
                      </a:r>
                      <a:r>
                        <a:rPr baseline="-25000" lang="en" sz="1500">
                          <a:solidFill>
                            <a:schemeClr val="dk2"/>
                          </a:solidFill>
                        </a:rPr>
                        <a:t>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2.55</a:t>
                      </a:r>
                      <a:endParaRPr sz="700"/>
                    </a:p>
                  </a:txBody>
                  <a:tcPr marT="22875" marB="22875" marR="45725" marL="45725"/>
                </a:tc>
              </a:tr>
            </a:tbl>
          </a:graphicData>
        </a:graphic>
      </p:graphicFrame>
      <p:graphicFrame>
        <p:nvGraphicFramePr>
          <p:cNvPr id="414" name="Google Shape;414;p67"/>
          <p:cNvGraphicFramePr/>
          <p:nvPr/>
        </p:nvGraphicFramePr>
        <p:xfrm>
          <a:off x="5433280" y="866696"/>
          <a:ext cx="3000000" cy="3000000"/>
        </p:xfrm>
        <a:graphic>
          <a:graphicData uri="http://schemas.openxmlformats.org/drawingml/2006/table">
            <a:tbl>
              <a:tblPr bandRow="1" firstRow="1">
                <a:noFill/>
                <a:tableStyleId>{999F6F2C-E2B8-4DF4-BA3D-F058B5E30F1E}</a:tableStyleId>
              </a:tblPr>
              <a:tblGrid>
                <a:gridCol w="629925"/>
                <a:gridCol w="1210625"/>
                <a:gridCol w="855800"/>
              </a:tblGrid>
              <a:tr h="185425">
                <a:tc>
                  <a:txBody>
                    <a:bodyPr/>
                    <a:lstStyle/>
                    <a:p>
                      <a:pPr indent="0" lvl="0" marL="0" marR="0" rtl="0" algn="l">
                        <a:spcBef>
                          <a:spcPts val="0"/>
                        </a:spcBef>
                        <a:spcAft>
                          <a:spcPts val="0"/>
                        </a:spcAft>
                        <a:buNone/>
                      </a:pPr>
                      <a:r>
                        <a:rPr lang="en" sz="1500"/>
                        <a:t>Point</a:t>
                      </a:r>
                      <a:endParaRPr sz="1500"/>
                    </a:p>
                  </a:txBody>
                  <a:tcPr marT="22875" marB="22875" marR="45725" marL="45725"/>
                </a:tc>
                <a:tc>
                  <a:txBody>
                    <a:bodyPr/>
                    <a:lstStyle/>
                    <a:p>
                      <a:pPr indent="0" lvl="0" marL="0" marR="0" rtl="0" algn="ctr">
                        <a:spcBef>
                          <a:spcPts val="0"/>
                        </a:spcBef>
                        <a:spcAft>
                          <a:spcPts val="0"/>
                        </a:spcAft>
                        <a:buNone/>
                      </a:pPr>
                      <a:r>
                        <a:rPr lang="en" sz="1500"/>
                        <a:t>House Price</a:t>
                      </a:r>
                      <a:endParaRPr sz="700"/>
                    </a:p>
                  </a:txBody>
                  <a:tcPr marT="22875" marB="22875" marR="45725" marL="45725"/>
                </a:tc>
                <a:tc>
                  <a:txBody>
                    <a:bodyPr/>
                    <a:lstStyle/>
                    <a:p>
                      <a:pPr indent="0" lvl="0" marL="0" marR="0" rtl="0" algn="ctr">
                        <a:spcBef>
                          <a:spcPts val="0"/>
                        </a:spcBef>
                        <a:spcAft>
                          <a:spcPts val="0"/>
                        </a:spcAft>
                        <a:buNone/>
                      </a:pPr>
                      <a:r>
                        <a:rPr lang="en" sz="1500"/>
                        <a:t>Area</a:t>
                      </a:r>
                      <a:endParaRPr sz="700"/>
                    </a:p>
                  </a:txBody>
                  <a:tcPr marT="22875" marB="22875" marR="45725" marL="45725"/>
                </a:tc>
              </a:tr>
              <a:tr h="185425">
                <a:tc>
                  <a:txBody>
                    <a:bodyPr/>
                    <a:lstStyle/>
                    <a:p>
                      <a:pPr indent="0" lvl="0" marL="0" marR="0" rtl="0" algn="l">
                        <a:spcBef>
                          <a:spcPts val="0"/>
                        </a:spcBef>
                        <a:spcAft>
                          <a:spcPts val="0"/>
                        </a:spcAft>
                        <a:buNone/>
                      </a:pPr>
                      <a:r>
                        <a:rPr b="1" lang="en" sz="1500">
                          <a:solidFill>
                            <a:schemeClr val="dk2"/>
                          </a:solidFill>
                        </a:rPr>
                        <a:t>S</a:t>
                      </a:r>
                      <a:r>
                        <a:rPr b="1" baseline="-25000"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10</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9</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S</a:t>
                      </a:r>
                      <a:r>
                        <a:rPr baseline="-25000"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S</a:t>
                      </a:r>
                      <a:r>
                        <a:rPr baseline="-25000"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S</a:t>
                      </a:r>
                      <a:r>
                        <a:rPr baseline="-25000" lang="en" sz="1500">
                          <a:solidFill>
                            <a:schemeClr val="dk2"/>
                          </a:solidFill>
                        </a:rPr>
                        <a:t>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7</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6.5</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S</a:t>
                      </a:r>
                      <a:r>
                        <a:rPr baseline="-25000" lang="en" sz="1500">
                          <a:solidFill>
                            <a:schemeClr val="dk2"/>
                          </a:solidFill>
                        </a:rPr>
                        <a:t>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2.5</a:t>
                      </a:r>
                      <a:endParaRPr sz="700"/>
                    </a:p>
                  </a:txBody>
                  <a:tcPr marT="22875" marB="22875" marR="45725" marL="45725"/>
                </a:tc>
              </a:tr>
            </a:tbl>
          </a:graphicData>
        </a:graphic>
      </p:graphicFrame>
      <p:sp>
        <p:nvSpPr>
          <p:cNvPr id="415" name="Google Shape;415;p67"/>
          <p:cNvSpPr/>
          <p:nvPr/>
        </p:nvSpPr>
        <p:spPr>
          <a:xfrm rot="5400000">
            <a:off x="6679791" y="2809338"/>
            <a:ext cx="461400" cy="257700"/>
          </a:xfrm>
          <a:prstGeom prst="rightArrow">
            <a:avLst>
              <a:gd fmla="val 50000" name="adj1"/>
              <a:gd fmla="val 50000" name="adj2"/>
            </a:avLst>
          </a:prstGeom>
          <a:solidFill>
            <a:schemeClr val="lt2"/>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pic>
        <p:nvPicPr>
          <p:cNvPr id="416" name="Google Shape;416;p67"/>
          <p:cNvPicPr preferRelativeResize="0"/>
          <p:nvPr/>
        </p:nvPicPr>
        <p:blipFill rotWithShape="1">
          <a:blip r:embed="rId3">
            <a:alphaModFix/>
          </a:blip>
          <a:srcRect b="0" l="0" r="0" t="0"/>
          <a:stretch/>
        </p:blipFill>
        <p:spPr>
          <a:xfrm>
            <a:off x="832884" y="866695"/>
            <a:ext cx="3155951" cy="2139950"/>
          </a:xfrm>
          <a:prstGeom prst="rect">
            <a:avLst/>
          </a:prstGeom>
          <a:noFill/>
          <a:ln>
            <a:noFill/>
          </a:ln>
        </p:spPr>
      </p:pic>
      <p:pic>
        <p:nvPicPr>
          <p:cNvPr id="417" name="Google Shape;417;p67"/>
          <p:cNvPicPr preferRelativeResize="0"/>
          <p:nvPr/>
        </p:nvPicPr>
        <p:blipFill rotWithShape="1">
          <a:blip r:embed="rId4">
            <a:alphaModFix/>
          </a:blip>
          <a:srcRect b="0" l="0" r="0" t="0"/>
          <a:stretch/>
        </p:blipFill>
        <p:spPr>
          <a:xfrm>
            <a:off x="832884" y="3595768"/>
            <a:ext cx="4013203" cy="819150"/>
          </a:xfrm>
          <a:prstGeom prst="rect">
            <a:avLst/>
          </a:prstGeom>
          <a:noFill/>
          <a:ln>
            <a:noFill/>
          </a:ln>
        </p:spPr>
      </p:pic>
      <p:sp>
        <p:nvSpPr>
          <p:cNvPr id="418" name="Google Shape;418;p67"/>
          <p:cNvSpPr/>
          <p:nvPr/>
        </p:nvSpPr>
        <p:spPr>
          <a:xfrm rot="5400000">
            <a:off x="2121998" y="3172381"/>
            <a:ext cx="461400" cy="257700"/>
          </a:xfrm>
          <a:prstGeom prst="rightArrow">
            <a:avLst>
              <a:gd fmla="val 50000" name="adj1"/>
              <a:gd fmla="val 50000" name="adj2"/>
            </a:avLst>
          </a:prstGeom>
          <a:solidFill>
            <a:schemeClr val="lt2"/>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19" name="Google Shape;419;p67"/>
          <p:cNvSpPr/>
          <p:nvPr/>
        </p:nvSpPr>
        <p:spPr>
          <a:xfrm rot="10800000">
            <a:off x="3988835" y="1852012"/>
            <a:ext cx="963600" cy="325500"/>
          </a:xfrm>
          <a:prstGeom prst="rightArrow">
            <a:avLst>
              <a:gd fmla="val 50000" name="adj1"/>
              <a:gd fmla="val 50000" name="adj2"/>
            </a:avLst>
          </a:prstGeom>
          <a:solidFill>
            <a:schemeClr val="accent6"/>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20" name="Google Shape;420;p67"/>
          <p:cNvSpPr/>
          <p:nvPr/>
        </p:nvSpPr>
        <p:spPr>
          <a:xfrm rot="10800000">
            <a:off x="4846085" y="3930312"/>
            <a:ext cx="963600" cy="325500"/>
          </a:xfrm>
          <a:prstGeom prst="rightArrow">
            <a:avLst>
              <a:gd fmla="val 50000" name="adj1"/>
              <a:gd fmla="val 50000" name="adj2"/>
            </a:avLst>
          </a:prstGeom>
          <a:solidFill>
            <a:srgbClr val="FF0000"/>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21" name="Google Shape;421;p67"/>
          <p:cNvSpPr txBox="1"/>
          <p:nvPr/>
        </p:nvSpPr>
        <p:spPr>
          <a:xfrm>
            <a:off x="6700838" y="2776581"/>
            <a:ext cx="1300200" cy="3231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2000">
                <a:solidFill>
                  <a:schemeClr val="dk2"/>
                </a:solidFill>
                <a:latin typeface="Times New Roman"/>
                <a:ea typeface="Times New Roman"/>
                <a:cs typeface="Times New Roman"/>
                <a:sym typeface="Times New Roman"/>
              </a:rPr>
              <a:t>PCA</a:t>
            </a:r>
            <a:endParaRPr b="1" sz="2000">
              <a:solidFill>
                <a:schemeClr val="dk2"/>
              </a:solidFill>
              <a:latin typeface="Times New Roman"/>
              <a:ea typeface="Times New Roman"/>
              <a:cs typeface="Times New Roman"/>
              <a:sym typeface="Times New Roman"/>
            </a:endParaRPr>
          </a:p>
        </p:txBody>
      </p:sp>
      <p:sp>
        <p:nvSpPr>
          <p:cNvPr id="422" name="Google Shape;422;p67"/>
          <p:cNvSpPr txBox="1"/>
          <p:nvPr/>
        </p:nvSpPr>
        <p:spPr>
          <a:xfrm>
            <a:off x="2410859" y="3138982"/>
            <a:ext cx="1933800" cy="3231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2000">
                <a:solidFill>
                  <a:schemeClr val="dk2"/>
                </a:solidFill>
                <a:latin typeface="Times New Roman"/>
                <a:ea typeface="Times New Roman"/>
                <a:cs typeface="Times New Roman"/>
                <a:sym typeface="Times New Roman"/>
              </a:rPr>
              <a:t>Map 2D to 1D</a:t>
            </a:r>
            <a:endParaRPr b="1" sz="2000">
              <a:solidFill>
                <a:schemeClr val="dk2"/>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Unsupervised Learning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9"/>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marR="0" rtl="0" algn="l">
              <a:lnSpc>
                <a:spcPct val="90000"/>
              </a:lnSpc>
              <a:spcBef>
                <a:spcPts val="0"/>
              </a:spcBef>
              <a:spcAft>
                <a:spcPts val="0"/>
              </a:spcAft>
              <a:buNone/>
            </a:pPr>
            <a:r>
              <a:rPr lang="en" sz="2400">
                <a:solidFill>
                  <a:srgbClr val="000000"/>
                </a:solidFill>
              </a:rPr>
              <a:t>Supervised Learning vs Unsupervised Learning</a:t>
            </a:r>
            <a:endParaRPr sz="2400">
              <a:solidFill>
                <a:srgbClr val="000000"/>
              </a:solidFill>
            </a:endParaRPr>
          </a:p>
        </p:txBody>
      </p:sp>
      <p:sp>
        <p:nvSpPr>
          <p:cNvPr id="434" name="Google Shape;434;p69"/>
          <p:cNvSpPr txBox="1"/>
          <p:nvPr>
            <p:ph idx="4294967295" type="body"/>
          </p:nvPr>
        </p:nvSpPr>
        <p:spPr>
          <a:xfrm>
            <a:off x="311700" y="1595625"/>
            <a:ext cx="4260300" cy="26163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b="1" lang="en" sz="1400">
                <a:solidFill>
                  <a:srgbClr val="000000"/>
                </a:solidFill>
              </a:rPr>
              <a:t>Supervised Learning</a:t>
            </a:r>
            <a:endParaRPr b="1" sz="1400">
              <a:solidFill>
                <a:srgbClr val="000000"/>
              </a:solidFill>
            </a:endParaRPr>
          </a:p>
          <a:p>
            <a:pPr indent="0" lvl="0" marL="0" rtl="0" algn="l">
              <a:lnSpc>
                <a:spcPct val="90000"/>
              </a:lnSpc>
              <a:spcBef>
                <a:spcPts val="0"/>
              </a:spcBef>
              <a:spcAft>
                <a:spcPts val="0"/>
              </a:spcAft>
              <a:buSzPts val="1400"/>
              <a:buFont typeface="Arial"/>
              <a:buNone/>
            </a:pPr>
            <a:r>
              <a:t/>
            </a:r>
            <a:endParaRPr b="1" sz="1400">
              <a:solidFill>
                <a:srgbClr val="000000"/>
              </a:solidFill>
            </a:endParaRPr>
          </a:p>
          <a:p>
            <a:pPr indent="0" lvl="0" marL="0" rtl="0" algn="l">
              <a:lnSpc>
                <a:spcPct val="90000"/>
              </a:lnSpc>
              <a:spcBef>
                <a:spcPts val="500"/>
              </a:spcBef>
              <a:spcAft>
                <a:spcPts val="0"/>
              </a:spcAft>
              <a:buSzPts val="1400"/>
              <a:buFont typeface="Arial"/>
              <a:buNone/>
            </a:pPr>
            <a:r>
              <a:rPr b="1" lang="en" sz="1400">
                <a:solidFill>
                  <a:srgbClr val="000000"/>
                </a:solidFill>
              </a:rPr>
              <a:t>Data: </a:t>
            </a:r>
            <a:r>
              <a:rPr lang="en" sz="1400">
                <a:solidFill>
                  <a:srgbClr val="000000"/>
                </a:solidFill>
              </a:rPr>
              <a:t>(x, y)</a:t>
            </a:r>
            <a:endParaRPr sz="1400"/>
          </a:p>
          <a:p>
            <a:pPr indent="0" lvl="0" marL="0" rtl="0" algn="l">
              <a:lnSpc>
                <a:spcPct val="90000"/>
              </a:lnSpc>
              <a:spcBef>
                <a:spcPts val="500"/>
              </a:spcBef>
              <a:spcAft>
                <a:spcPts val="0"/>
              </a:spcAft>
              <a:buSzPts val="1400"/>
              <a:buFont typeface="Arial"/>
              <a:buNone/>
            </a:pPr>
            <a:r>
              <a:t/>
            </a:r>
            <a:endParaRPr sz="1400">
              <a:solidFill>
                <a:srgbClr val="000000"/>
              </a:solidFill>
            </a:endParaRPr>
          </a:p>
          <a:p>
            <a:pPr indent="0" lvl="0" marL="0" rtl="0" algn="l">
              <a:lnSpc>
                <a:spcPct val="90000"/>
              </a:lnSpc>
              <a:spcBef>
                <a:spcPts val="500"/>
              </a:spcBef>
              <a:spcAft>
                <a:spcPts val="0"/>
              </a:spcAft>
              <a:buSzPts val="1400"/>
              <a:buFont typeface="Arial"/>
              <a:buNone/>
            </a:pPr>
            <a:r>
              <a:rPr b="1" lang="en" sz="1400">
                <a:solidFill>
                  <a:srgbClr val="000000"/>
                </a:solidFill>
              </a:rPr>
              <a:t>Goal: </a:t>
            </a:r>
            <a:r>
              <a:rPr lang="en" sz="1400">
                <a:solidFill>
                  <a:srgbClr val="000000"/>
                </a:solidFill>
              </a:rPr>
              <a:t>Learn function to map, discover patterns in the data that relate data attributes with a target (class) attribute.</a:t>
            </a:r>
            <a:endParaRPr sz="1400"/>
          </a:p>
          <a:p>
            <a:pPr indent="0" lvl="0" marL="0" rtl="0" algn="l">
              <a:lnSpc>
                <a:spcPct val="90000"/>
              </a:lnSpc>
              <a:spcBef>
                <a:spcPts val="500"/>
              </a:spcBef>
              <a:spcAft>
                <a:spcPts val="0"/>
              </a:spcAft>
              <a:buSzPts val="1400"/>
              <a:buFont typeface="Arial"/>
              <a:buNone/>
            </a:pPr>
            <a:r>
              <a:t/>
            </a:r>
            <a:endParaRPr b="1" sz="1400">
              <a:solidFill>
                <a:srgbClr val="000000"/>
              </a:solidFill>
            </a:endParaRPr>
          </a:p>
          <a:p>
            <a:pPr indent="0" lvl="0" marL="0" rtl="0" algn="l">
              <a:lnSpc>
                <a:spcPct val="90000"/>
              </a:lnSpc>
              <a:spcBef>
                <a:spcPts val="500"/>
              </a:spcBef>
              <a:spcAft>
                <a:spcPts val="0"/>
              </a:spcAft>
              <a:buSzPts val="1400"/>
              <a:buFont typeface="Arial"/>
              <a:buNone/>
            </a:pPr>
            <a:r>
              <a:rPr b="1" lang="en" sz="1400">
                <a:solidFill>
                  <a:srgbClr val="000000"/>
                </a:solidFill>
              </a:rPr>
              <a:t>Examples: </a:t>
            </a:r>
            <a:r>
              <a:rPr lang="en" sz="1400">
                <a:solidFill>
                  <a:srgbClr val="000000"/>
                </a:solidFill>
              </a:rPr>
              <a:t>Classification, Regression, Object detection,</a:t>
            </a:r>
            <a:endParaRPr sz="1400"/>
          </a:p>
          <a:p>
            <a:pPr indent="0" lvl="0" marL="0" rtl="0" algn="l">
              <a:lnSpc>
                <a:spcPct val="90000"/>
              </a:lnSpc>
              <a:spcBef>
                <a:spcPts val="500"/>
              </a:spcBef>
              <a:spcAft>
                <a:spcPts val="0"/>
              </a:spcAft>
              <a:buSzPts val="1400"/>
              <a:buFont typeface="Arial"/>
              <a:buNone/>
            </a:pPr>
            <a:r>
              <a:rPr lang="en" sz="1400">
                <a:solidFill>
                  <a:srgbClr val="000000"/>
                </a:solidFill>
              </a:rPr>
              <a:t>Object tracking, etc.</a:t>
            </a:r>
            <a:endParaRPr sz="1400"/>
          </a:p>
          <a:p>
            <a:pPr indent="0" lvl="0" marL="0" rtl="0" algn="l">
              <a:lnSpc>
                <a:spcPct val="90000"/>
              </a:lnSpc>
              <a:spcBef>
                <a:spcPts val="500"/>
              </a:spcBef>
              <a:spcAft>
                <a:spcPts val="0"/>
              </a:spcAft>
              <a:buClr>
                <a:schemeClr val="dk1"/>
              </a:buClr>
              <a:buSzPts val="1400"/>
              <a:buFont typeface="Arial"/>
              <a:buNone/>
            </a:pPr>
            <a:r>
              <a:t/>
            </a:r>
            <a:endParaRPr sz="1500">
              <a:solidFill>
                <a:srgbClr val="000000"/>
              </a:solidFill>
            </a:endParaRPr>
          </a:p>
          <a:p>
            <a:pPr indent="0" lvl="0" marL="0" rtl="0" algn="l">
              <a:lnSpc>
                <a:spcPct val="90000"/>
              </a:lnSpc>
              <a:spcBef>
                <a:spcPts val="500"/>
              </a:spcBef>
              <a:spcAft>
                <a:spcPts val="0"/>
              </a:spcAft>
              <a:buClr>
                <a:schemeClr val="dk1"/>
              </a:buClr>
              <a:buSzPts val="1400"/>
              <a:buFont typeface="Arial"/>
              <a:buNone/>
            </a:pPr>
            <a:r>
              <a:t/>
            </a:r>
            <a:endParaRPr sz="1400">
              <a:solidFill>
                <a:srgbClr val="000000"/>
              </a:solidFill>
            </a:endParaRPr>
          </a:p>
          <a:p>
            <a:pPr indent="0" lvl="0" marL="0" rtl="0" algn="l">
              <a:lnSpc>
                <a:spcPct val="90000"/>
              </a:lnSpc>
              <a:spcBef>
                <a:spcPts val="500"/>
              </a:spcBef>
              <a:spcAft>
                <a:spcPts val="0"/>
              </a:spcAft>
              <a:buClr>
                <a:schemeClr val="dk1"/>
              </a:buClr>
              <a:buSzPts val="1400"/>
              <a:buFont typeface="Arial"/>
              <a:buNone/>
            </a:pPr>
            <a:r>
              <a:t/>
            </a:r>
            <a:endParaRPr sz="700"/>
          </a:p>
        </p:txBody>
      </p:sp>
      <p:sp>
        <p:nvSpPr>
          <p:cNvPr id="435" name="Google Shape;435;p69"/>
          <p:cNvSpPr txBox="1"/>
          <p:nvPr/>
        </p:nvSpPr>
        <p:spPr>
          <a:xfrm>
            <a:off x="5057870" y="1595617"/>
            <a:ext cx="2679300" cy="3469200"/>
          </a:xfrm>
          <a:prstGeom prst="rect">
            <a:avLst/>
          </a:prstGeom>
          <a:noFill/>
          <a:ln>
            <a:noFill/>
          </a:ln>
        </p:spPr>
        <p:txBody>
          <a:bodyPr anchorCtr="0" anchor="t" bIns="22850" lIns="45725" spcFirstLastPara="1" rIns="45725" wrap="square" tIns="22850">
            <a:noAutofit/>
          </a:bodyPr>
          <a:lstStyle/>
          <a:p>
            <a:pPr indent="0" lvl="0" marL="0" marR="0" rtl="0" algn="l">
              <a:lnSpc>
                <a:spcPct val="90000"/>
              </a:lnSpc>
              <a:spcBef>
                <a:spcPts val="0"/>
              </a:spcBef>
              <a:spcAft>
                <a:spcPts val="0"/>
              </a:spcAft>
              <a:buClr>
                <a:schemeClr val="dk1"/>
              </a:buClr>
              <a:buSzPts val="1100"/>
              <a:buFont typeface="Arial"/>
              <a:buNone/>
            </a:pPr>
            <a:r>
              <a:rPr b="1" i="0" lang="en" sz="1400" u="none" cap="none" strike="noStrike">
                <a:solidFill>
                  <a:srgbClr val="000000"/>
                </a:solidFill>
                <a:latin typeface="Arial"/>
                <a:ea typeface="Arial"/>
                <a:cs typeface="Arial"/>
                <a:sym typeface="Arial"/>
              </a:rPr>
              <a:t>Unsupervised Learning</a:t>
            </a:r>
            <a:endParaRPr sz="700"/>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rPr b="1" i="0" lang="en" sz="1400" u="none" cap="none" strike="noStrike">
                <a:solidFill>
                  <a:srgbClr val="000000"/>
                </a:solidFill>
                <a:latin typeface="Arial"/>
                <a:ea typeface="Arial"/>
                <a:cs typeface="Arial"/>
                <a:sym typeface="Arial"/>
              </a:rPr>
              <a:t>Data: </a:t>
            </a:r>
            <a:r>
              <a:rPr b="0" i="0" lang="en" sz="1400" u="none" cap="none" strike="noStrike">
                <a:solidFill>
                  <a:srgbClr val="000000"/>
                </a:solidFill>
                <a:latin typeface="Arial"/>
                <a:ea typeface="Arial"/>
                <a:cs typeface="Arial"/>
                <a:sym typeface="Arial"/>
              </a:rPr>
              <a:t>x</a:t>
            </a:r>
            <a:endParaRPr sz="700"/>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rPr b="1" i="0" lang="en" sz="1400" u="none" cap="none" strike="noStrike">
                <a:solidFill>
                  <a:srgbClr val="000000"/>
                </a:solidFill>
                <a:latin typeface="Arial"/>
                <a:ea typeface="Arial"/>
                <a:cs typeface="Arial"/>
                <a:sym typeface="Arial"/>
              </a:rPr>
              <a:t>Goal: </a:t>
            </a:r>
            <a:r>
              <a:rPr b="0" i="0" lang="en" sz="1400" u="none" cap="none" strike="noStrike">
                <a:solidFill>
                  <a:srgbClr val="000000"/>
                </a:solidFill>
                <a:latin typeface="Arial"/>
                <a:ea typeface="Arial"/>
                <a:cs typeface="Arial"/>
                <a:sym typeface="Arial"/>
              </a:rPr>
              <a:t>Learn the hidden or intrinsic structure of the data</a:t>
            </a:r>
            <a:endParaRPr sz="700"/>
          </a:p>
          <a:p>
            <a:pPr indent="0" lvl="0" marL="0" marR="0" rtl="0" algn="l">
              <a:lnSpc>
                <a:spcPct val="90000"/>
              </a:lnSpc>
              <a:spcBef>
                <a:spcPts val="500"/>
              </a:spcBef>
              <a:spcAft>
                <a:spcPts val="0"/>
              </a:spcAft>
              <a:buClr>
                <a:schemeClr val="dk1"/>
              </a:buClr>
              <a:buSzPts val="11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rPr b="1" i="0" lang="en" sz="1400" u="none" cap="none" strike="noStrike">
                <a:solidFill>
                  <a:srgbClr val="000000"/>
                </a:solidFill>
                <a:latin typeface="Arial"/>
                <a:ea typeface="Arial"/>
                <a:cs typeface="Arial"/>
                <a:sym typeface="Arial"/>
              </a:rPr>
              <a:t>Examples: </a:t>
            </a:r>
            <a:r>
              <a:rPr b="0" i="0" lang="en" sz="1400" u="none" cap="none" strike="noStrike">
                <a:solidFill>
                  <a:srgbClr val="000000"/>
                </a:solidFill>
                <a:latin typeface="Arial"/>
                <a:ea typeface="Arial"/>
                <a:cs typeface="Arial"/>
                <a:sym typeface="Arial"/>
              </a:rPr>
              <a:t>Clustering, dimensionality reduction,</a:t>
            </a:r>
            <a:endParaRPr sz="700"/>
          </a:p>
          <a:p>
            <a:pPr indent="0" lvl="0" marL="0" marR="0" rtl="0" algn="l">
              <a:lnSpc>
                <a:spcPct val="90000"/>
              </a:lnSpc>
              <a:spcBef>
                <a:spcPts val="50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etc.</a:t>
            </a:r>
            <a:endParaRPr sz="700"/>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0"/>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r>
              <a:rPr lang="en" sz="2400">
                <a:solidFill>
                  <a:srgbClr val="000000"/>
                </a:solidFill>
              </a:rPr>
              <a:t>Clustering</a:t>
            </a:r>
            <a:endParaRPr sz="2400">
              <a:solidFill>
                <a:srgbClr val="000000"/>
              </a:solidFill>
            </a:endParaRPr>
          </a:p>
        </p:txBody>
      </p:sp>
      <p:sp>
        <p:nvSpPr>
          <p:cNvPr id="442" name="Google Shape;442;p70"/>
          <p:cNvSpPr txBox="1"/>
          <p:nvPr>
            <p:ph idx="1" type="body"/>
          </p:nvPr>
        </p:nvSpPr>
        <p:spPr>
          <a:xfrm>
            <a:off x="311700" y="1146250"/>
            <a:ext cx="46908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2"/>
              </a:buClr>
              <a:buSzPts val="1400"/>
              <a:buFont typeface="Arial"/>
              <a:buNone/>
            </a:pPr>
            <a:r>
              <a:rPr lang="en"/>
              <a:t>Clustering is a technique for finding similarity groups in data, called clusters. i.e., </a:t>
            </a:r>
            <a:endParaRPr/>
          </a:p>
          <a:p>
            <a:pPr indent="-266700" lvl="1" marL="508000" rtl="0" algn="l">
              <a:lnSpc>
                <a:spcPct val="90000"/>
              </a:lnSpc>
              <a:spcBef>
                <a:spcPts val="500"/>
              </a:spcBef>
              <a:spcAft>
                <a:spcPts val="0"/>
              </a:spcAft>
              <a:buClr>
                <a:schemeClr val="dk2"/>
              </a:buClr>
              <a:buSzPts val="1800"/>
              <a:buFont typeface="Arial"/>
              <a:buChar char="•"/>
            </a:pPr>
            <a:r>
              <a:rPr lang="en" sz="1800"/>
              <a:t>It groups data instances that are similar to (near) each other in one cluster and data instances that are very different (far away) from each other into different clusters. </a:t>
            </a:r>
            <a:endParaRPr sz="1800"/>
          </a:p>
          <a:p>
            <a:pPr indent="0" lvl="0" marL="0" rtl="0" algn="l">
              <a:lnSpc>
                <a:spcPct val="90000"/>
              </a:lnSpc>
              <a:spcBef>
                <a:spcPts val="500"/>
              </a:spcBef>
              <a:spcAft>
                <a:spcPts val="0"/>
              </a:spcAft>
              <a:buClr>
                <a:schemeClr val="dk2"/>
              </a:buClr>
              <a:buSzPts val="1400"/>
              <a:buFont typeface="Arial"/>
              <a:buNone/>
            </a:pPr>
            <a:r>
              <a:rPr lang="en"/>
              <a:t>Clustering is often called an unsupervised learning task </a:t>
            </a:r>
            <a:endParaRPr/>
          </a:p>
          <a:p>
            <a:pPr indent="-266700" lvl="1" marL="508000" rtl="0" algn="l">
              <a:lnSpc>
                <a:spcPct val="90000"/>
              </a:lnSpc>
              <a:spcBef>
                <a:spcPts val="500"/>
              </a:spcBef>
              <a:spcAft>
                <a:spcPts val="0"/>
              </a:spcAft>
              <a:buClr>
                <a:schemeClr val="dk2"/>
              </a:buClr>
              <a:buSzPts val="1800"/>
              <a:buFont typeface="Arial"/>
              <a:buChar char="•"/>
            </a:pPr>
            <a:r>
              <a:rPr lang="en" sz="1800"/>
              <a:t>No class values</a:t>
            </a:r>
            <a:endParaRPr sz="1800"/>
          </a:p>
          <a:p>
            <a:pPr indent="0" lvl="0" marL="0" rtl="0" algn="l">
              <a:lnSpc>
                <a:spcPct val="90000"/>
              </a:lnSpc>
              <a:spcBef>
                <a:spcPts val="500"/>
              </a:spcBef>
              <a:spcAft>
                <a:spcPts val="0"/>
              </a:spcAft>
              <a:buClr>
                <a:schemeClr val="dk2"/>
              </a:buClr>
              <a:buSzPts val="1400"/>
              <a:buFont typeface="Arial"/>
              <a:buNone/>
            </a:pPr>
            <a:r>
              <a:rPr lang="en"/>
              <a:t>Clustering is often considered synonymous with unsupervised learning.</a:t>
            </a:r>
            <a:endParaRPr/>
          </a:p>
          <a:p>
            <a:pPr indent="-139700" lvl="0" marL="228600" rtl="0" algn="l">
              <a:lnSpc>
                <a:spcPct val="90000"/>
              </a:lnSpc>
              <a:spcBef>
                <a:spcPts val="500"/>
              </a:spcBef>
              <a:spcAft>
                <a:spcPts val="0"/>
              </a:spcAft>
              <a:buClr>
                <a:schemeClr val="dk2"/>
              </a:buClr>
              <a:buSzPts val="1400"/>
              <a:buFont typeface="Arial"/>
              <a:buNone/>
            </a:pPr>
            <a:r>
              <a:t/>
            </a:r>
            <a:endParaRPr>
              <a:solidFill>
                <a:srgbClr val="000000"/>
              </a:solidFill>
            </a:endParaRPr>
          </a:p>
        </p:txBody>
      </p:sp>
      <p:sp>
        <p:nvSpPr>
          <p:cNvPr id="443" name="Google Shape;443;p70"/>
          <p:cNvSpPr txBox="1"/>
          <p:nvPr/>
        </p:nvSpPr>
        <p:spPr>
          <a:xfrm>
            <a:off x="9579081" y="1762349"/>
            <a:ext cx="92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t/>
            </a:r>
            <a:endParaRPr b="0" i="0" sz="800" u="none" cap="none" strike="noStrike">
              <a:solidFill>
                <a:schemeClr val="dk2"/>
              </a:solidFill>
              <a:latin typeface="Trebuchet MS"/>
              <a:ea typeface="Trebuchet MS"/>
              <a:cs typeface="Trebuchet MS"/>
              <a:sym typeface="Trebuchet MS"/>
            </a:endParaRPr>
          </a:p>
        </p:txBody>
      </p:sp>
      <p:pic>
        <p:nvPicPr>
          <p:cNvPr id="444" name="Google Shape;444;p70"/>
          <p:cNvPicPr preferRelativeResize="0"/>
          <p:nvPr/>
        </p:nvPicPr>
        <p:blipFill rotWithShape="1">
          <a:blip r:embed="rId3">
            <a:alphaModFix/>
          </a:blip>
          <a:srcRect b="0" l="0" r="0" t="0"/>
          <a:stretch/>
        </p:blipFill>
        <p:spPr>
          <a:xfrm>
            <a:off x="5002546" y="1362271"/>
            <a:ext cx="3282809" cy="2737832"/>
          </a:xfrm>
          <a:prstGeom prst="rect">
            <a:avLst/>
          </a:prstGeom>
          <a:noFill/>
          <a:ln>
            <a:noFill/>
          </a:ln>
        </p:spPr>
      </p:pic>
      <p:sp>
        <p:nvSpPr>
          <p:cNvPr id="445" name="Google Shape;445;p70"/>
          <p:cNvSpPr txBox="1"/>
          <p:nvPr/>
        </p:nvSpPr>
        <p:spPr>
          <a:xfrm>
            <a:off x="5798634" y="3264363"/>
            <a:ext cx="390300" cy="2400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1400" u="none" cap="none" strike="noStrike">
                <a:solidFill>
                  <a:schemeClr val="dk2"/>
                </a:solidFill>
                <a:latin typeface="Arial"/>
                <a:ea typeface="Arial"/>
                <a:cs typeface="Arial"/>
                <a:sym typeface="Arial"/>
              </a:rPr>
              <a:t>C</a:t>
            </a:r>
            <a:r>
              <a:rPr b="1" baseline="-25000" i="0" lang="en" sz="1400" u="none" cap="none" strike="noStrike">
                <a:solidFill>
                  <a:schemeClr val="dk2"/>
                </a:solidFill>
                <a:latin typeface="Arial"/>
                <a:ea typeface="Arial"/>
                <a:cs typeface="Arial"/>
                <a:sym typeface="Arial"/>
              </a:rPr>
              <a:t>1</a:t>
            </a:r>
            <a:endParaRPr sz="700"/>
          </a:p>
        </p:txBody>
      </p:sp>
      <p:sp>
        <p:nvSpPr>
          <p:cNvPr id="446" name="Google Shape;446;p70"/>
          <p:cNvSpPr txBox="1"/>
          <p:nvPr/>
        </p:nvSpPr>
        <p:spPr>
          <a:xfrm>
            <a:off x="7216316" y="2214289"/>
            <a:ext cx="390300" cy="2400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1400" u="none" cap="none" strike="noStrike">
                <a:solidFill>
                  <a:schemeClr val="dk2"/>
                </a:solidFill>
                <a:latin typeface="Arial"/>
                <a:ea typeface="Arial"/>
                <a:cs typeface="Arial"/>
                <a:sym typeface="Arial"/>
              </a:rPr>
              <a:t>C</a:t>
            </a:r>
            <a:r>
              <a:rPr b="1" baseline="-25000" i="0" lang="en" sz="1400" u="none" cap="none" strike="noStrike">
                <a:solidFill>
                  <a:schemeClr val="dk2"/>
                </a:solidFill>
                <a:latin typeface="Arial"/>
                <a:ea typeface="Arial"/>
                <a:cs typeface="Arial"/>
                <a:sym typeface="Arial"/>
              </a:rPr>
              <a:t>2</a:t>
            </a:r>
            <a:endParaRPr sz="700"/>
          </a:p>
        </p:txBody>
      </p:sp>
      <p:sp>
        <p:nvSpPr>
          <p:cNvPr id="447" name="Google Shape;447;p70"/>
          <p:cNvSpPr txBox="1"/>
          <p:nvPr/>
        </p:nvSpPr>
        <p:spPr>
          <a:xfrm>
            <a:off x="7036419" y="3157196"/>
            <a:ext cx="390300" cy="2400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1400" u="none" cap="none" strike="noStrike">
                <a:solidFill>
                  <a:schemeClr val="dk2"/>
                </a:solidFill>
                <a:latin typeface="Arial"/>
                <a:ea typeface="Arial"/>
                <a:cs typeface="Arial"/>
                <a:sym typeface="Arial"/>
              </a:rPr>
              <a:t>C</a:t>
            </a:r>
            <a:r>
              <a:rPr b="1" baseline="-25000" i="0" lang="en" sz="1400" u="none" cap="none" strike="noStrike">
                <a:solidFill>
                  <a:schemeClr val="dk2"/>
                </a:solidFill>
                <a:latin typeface="Arial"/>
                <a:ea typeface="Arial"/>
                <a:cs typeface="Arial"/>
                <a:sym typeface="Arial"/>
              </a:rPr>
              <a:t>3</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Week 4</a:t>
            </a:r>
            <a:endParaRPr/>
          </a:p>
        </p:txBody>
      </p:sp>
      <p:sp>
        <p:nvSpPr>
          <p:cNvPr id="287" name="Google Shape;287;p53"/>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a:p>
            <a:pPr indent="0" lvl="0" marL="0" rtl="0" algn="l">
              <a:spcBef>
                <a:spcPts val="1600"/>
              </a:spcBef>
              <a:spcAft>
                <a:spcPts val="0"/>
              </a:spcAft>
              <a:buNone/>
            </a:pPr>
            <a:r>
              <a:rPr lang="en"/>
              <a:t>ML Tooling: Python</a:t>
            </a:r>
            <a:endParaRPr/>
          </a:p>
          <a:p>
            <a:pPr indent="0" lvl="0" marL="0" rtl="0" algn="l">
              <a:spcBef>
                <a:spcPts val="1600"/>
              </a:spcBef>
              <a:spcAft>
                <a:spcPts val="0"/>
              </a:spcAft>
              <a:buNone/>
            </a:pPr>
            <a:r>
              <a:rPr lang="en"/>
              <a:t>PyTorch</a:t>
            </a:r>
            <a:endParaRPr/>
          </a:p>
          <a:p>
            <a:pPr indent="0" lvl="0" marL="0" rtl="0" algn="l">
              <a:spcBef>
                <a:spcPts val="1600"/>
              </a:spcBef>
              <a:spcAft>
                <a:spcPts val="0"/>
              </a:spcAft>
              <a:buNone/>
            </a:pPr>
            <a:r>
              <a:rPr lang="en"/>
              <a:t>TensorFlow</a:t>
            </a:r>
            <a:endParaRPr/>
          </a:p>
          <a:p>
            <a:pPr indent="0" lvl="0" marL="0" rtl="0" algn="l">
              <a:spcBef>
                <a:spcPts val="1600"/>
              </a:spcBef>
              <a:spcAft>
                <a:spcPts val="0"/>
              </a:spcAft>
              <a:buNone/>
            </a:pPr>
            <a:r>
              <a:rPr lang="en"/>
              <a:t>Data understanding using plots</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1"/>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br>
            <a:r>
              <a:rPr lang="en" sz="2400">
                <a:solidFill>
                  <a:srgbClr val="000000"/>
                </a:solidFill>
              </a:rPr>
              <a:t>Applications Based on Clustering</a:t>
            </a:r>
            <a:endParaRPr sz="2400">
              <a:solidFill>
                <a:srgbClr val="000000"/>
              </a:solidFill>
            </a:endParaRPr>
          </a:p>
        </p:txBody>
      </p:sp>
      <p:sp>
        <p:nvSpPr>
          <p:cNvPr id="454" name="Google Shape;454;p71"/>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t>Example 1: groups people of similar sizes together to make “small”, “medium” and “large” T-Shirts.</a:t>
            </a:r>
            <a:endParaRPr/>
          </a:p>
          <a:p>
            <a:pPr indent="-266700" lvl="1" marL="508000" rtl="0" algn="l">
              <a:lnSpc>
                <a:spcPct val="90000"/>
              </a:lnSpc>
              <a:spcBef>
                <a:spcPts val="500"/>
              </a:spcBef>
              <a:spcAft>
                <a:spcPts val="0"/>
              </a:spcAft>
              <a:buClr>
                <a:schemeClr val="dk2"/>
              </a:buClr>
              <a:buSzPts val="1800"/>
              <a:buFont typeface="Arial"/>
              <a:buChar char="•"/>
            </a:pPr>
            <a:r>
              <a:rPr lang="en" sz="1800"/>
              <a:t>Tailor-made for each person: too expensive</a:t>
            </a:r>
            <a:endParaRPr sz="1800"/>
          </a:p>
          <a:p>
            <a:pPr indent="-266700" lvl="1" marL="508000" rtl="0" algn="l">
              <a:lnSpc>
                <a:spcPct val="90000"/>
              </a:lnSpc>
              <a:spcBef>
                <a:spcPts val="500"/>
              </a:spcBef>
              <a:spcAft>
                <a:spcPts val="0"/>
              </a:spcAft>
              <a:buClr>
                <a:schemeClr val="dk2"/>
              </a:buClr>
              <a:buSzPts val="1800"/>
              <a:buFont typeface="Arial"/>
              <a:buChar char="•"/>
            </a:pPr>
            <a:r>
              <a:rPr lang="en" sz="1800"/>
              <a:t>One-size-fits-all: does not fit all. </a:t>
            </a:r>
            <a:endParaRPr sz="1800"/>
          </a:p>
          <a:p>
            <a:pPr indent="0" lvl="0" marL="0" rtl="0" algn="l">
              <a:lnSpc>
                <a:spcPct val="90000"/>
              </a:lnSpc>
              <a:spcBef>
                <a:spcPts val="500"/>
              </a:spcBef>
              <a:spcAft>
                <a:spcPts val="0"/>
              </a:spcAft>
              <a:buSzPts val="1400"/>
              <a:buFont typeface="Arial"/>
              <a:buNone/>
            </a:pPr>
            <a:r>
              <a:rPr lang="en"/>
              <a:t>Example 2: In marketing, segment customers according to their similarities</a:t>
            </a:r>
            <a:endParaRPr/>
          </a:p>
          <a:p>
            <a:pPr indent="-266700" lvl="1" marL="508000" rtl="0" algn="l">
              <a:lnSpc>
                <a:spcPct val="90000"/>
              </a:lnSpc>
              <a:spcBef>
                <a:spcPts val="500"/>
              </a:spcBef>
              <a:spcAft>
                <a:spcPts val="0"/>
              </a:spcAft>
              <a:buClr>
                <a:schemeClr val="dk2"/>
              </a:buClr>
              <a:buSzPts val="1800"/>
              <a:buFont typeface="Arial"/>
              <a:buChar char="•"/>
            </a:pPr>
            <a:r>
              <a:rPr lang="en" sz="1800"/>
              <a:t>To do targeted marketing. </a:t>
            </a:r>
            <a:endParaRPr sz="1800"/>
          </a:p>
          <a:p>
            <a:pPr indent="0" lvl="0" marL="0" rtl="0" algn="l">
              <a:lnSpc>
                <a:spcPct val="90000"/>
              </a:lnSpc>
              <a:spcBef>
                <a:spcPts val="500"/>
              </a:spcBef>
              <a:spcAft>
                <a:spcPts val="0"/>
              </a:spcAft>
              <a:buClr>
                <a:schemeClr val="dk2"/>
              </a:buClr>
              <a:buSzPts val="1400"/>
              <a:buFont typeface="Arial"/>
              <a:buNone/>
            </a:pPr>
            <a:r>
              <a:rPr lang="en"/>
              <a:t>Example 3: Group a collection of text documents according to their content similarities,</a:t>
            </a:r>
            <a:endParaRPr/>
          </a:p>
          <a:p>
            <a:pPr indent="-266700" lvl="1" marL="508000" rtl="0" algn="l">
              <a:lnSpc>
                <a:spcPct val="90000"/>
              </a:lnSpc>
              <a:spcBef>
                <a:spcPts val="500"/>
              </a:spcBef>
              <a:spcAft>
                <a:spcPts val="0"/>
              </a:spcAft>
              <a:buClr>
                <a:schemeClr val="dk2"/>
              </a:buClr>
              <a:buSzPts val="1800"/>
              <a:buFont typeface="Arial"/>
              <a:buChar char="•"/>
            </a:pPr>
            <a:r>
              <a:rPr lang="en" sz="1800"/>
              <a:t>To produce a topic hierarchy</a:t>
            </a:r>
            <a:endParaRPr sz="1800"/>
          </a:p>
          <a:p>
            <a:pPr indent="0" lvl="0" marL="0" rtl="0" algn="l">
              <a:lnSpc>
                <a:spcPct val="90000"/>
              </a:lnSpc>
              <a:spcBef>
                <a:spcPts val="500"/>
              </a:spcBef>
              <a:spcAft>
                <a:spcPts val="0"/>
              </a:spcAft>
              <a:buClr>
                <a:schemeClr val="dk2"/>
              </a:buClr>
              <a:buSzPts val="1400"/>
              <a:buFont typeface="Arial"/>
              <a:buNone/>
            </a:pPr>
            <a:r>
              <a:rPr lang="en"/>
              <a:t>In fact, clustering is one of the most utilized data mining techniques. </a:t>
            </a:r>
            <a:endParaRPr/>
          </a:p>
          <a:p>
            <a:pPr indent="-266700" lvl="1" marL="508000" rtl="0" algn="l">
              <a:lnSpc>
                <a:spcPct val="90000"/>
              </a:lnSpc>
              <a:spcBef>
                <a:spcPts val="500"/>
              </a:spcBef>
              <a:spcAft>
                <a:spcPts val="0"/>
              </a:spcAft>
              <a:buClr>
                <a:schemeClr val="dk2"/>
              </a:buClr>
              <a:buSzPts val="1800"/>
              <a:buFont typeface="Arial"/>
              <a:buChar char="•"/>
            </a:pPr>
            <a:r>
              <a:rPr lang="en" sz="1800"/>
              <a:t>It has a long history, and used in almost every field, e.g., medicine, psychology, botany, sociology, biology, archeology, marketing, insurance, libraries, etc. </a:t>
            </a:r>
            <a:endParaRPr sz="1800"/>
          </a:p>
          <a:p>
            <a:pPr indent="50800" lvl="0" marL="38100" rtl="0" algn="l">
              <a:lnSpc>
                <a:spcPct val="90000"/>
              </a:lnSpc>
              <a:spcBef>
                <a:spcPts val="500"/>
              </a:spcBef>
              <a:spcAft>
                <a:spcPts val="0"/>
              </a:spcAft>
              <a:buClr>
                <a:schemeClr val="dk2"/>
              </a:buClr>
              <a:buSzPts val="1400"/>
              <a:buFont typeface="Arial"/>
              <a:buNone/>
            </a:pPr>
            <a:r>
              <a:t/>
            </a:r>
            <a:endParaRPr/>
          </a:p>
          <a:p>
            <a:pPr indent="-139700" lvl="0" marL="228600" rtl="0" algn="l">
              <a:lnSpc>
                <a:spcPct val="90000"/>
              </a:lnSpc>
              <a:spcBef>
                <a:spcPts val="500"/>
              </a:spcBef>
              <a:spcAft>
                <a:spcPts val="0"/>
              </a:spcAft>
              <a:buClr>
                <a:schemeClr val="dk2"/>
              </a:buClr>
              <a:buSzPts val="1400"/>
              <a:buFont typeface="Arial"/>
              <a:buNone/>
            </a:pPr>
            <a:r>
              <a:t/>
            </a:r>
            <a:endParaRPr>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2"/>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r>
              <a:rPr lang="en" sz="2400">
                <a:solidFill>
                  <a:srgbClr val="000000"/>
                </a:solidFill>
              </a:rPr>
              <a:t>Aspects of Clustering</a:t>
            </a:r>
            <a:endParaRPr sz="2400">
              <a:solidFill>
                <a:srgbClr val="000000"/>
              </a:solidFill>
            </a:endParaRPr>
          </a:p>
        </p:txBody>
      </p:sp>
      <p:sp>
        <p:nvSpPr>
          <p:cNvPr id="461" name="Google Shape;461;p72"/>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t>A clustering algorithm</a:t>
            </a:r>
            <a:endParaRPr/>
          </a:p>
          <a:p>
            <a:pPr indent="-298450" lvl="1" marL="698500" rtl="0" algn="l">
              <a:lnSpc>
                <a:spcPct val="90000"/>
              </a:lnSpc>
              <a:spcBef>
                <a:spcPts val="500"/>
              </a:spcBef>
              <a:spcAft>
                <a:spcPts val="0"/>
              </a:spcAft>
              <a:buClr>
                <a:schemeClr val="dk2"/>
              </a:buClr>
              <a:buSzPts val="2300"/>
              <a:buFont typeface="Arial"/>
              <a:buChar char="•"/>
            </a:pPr>
            <a:r>
              <a:rPr lang="en" sz="1800"/>
              <a:t>Partitional clustering</a:t>
            </a:r>
            <a:endParaRPr sz="1800"/>
          </a:p>
          <a:p>
            <a:pPr indent="-298450" lvl="1" marL="698500" rtl="0" algn="l">
              <a:lnSpc>
                <a:spcPct val="90000"/>
              </a:lnSpc>
              <a:spcBef>
                <a:spcPts val="500"/>
              </a:spcBef>
              <a:spcAft>
                <a:spcPts val="0"/>
              </a:spcAft>
              <a:buClr>
                <a:schemeClr val="dk2"/>
              </a:buClr>
              <a:buSzPts val="2300"/>
              <a:buFont typeface="Arial"/>
              <a:buChar char="•"/>
            </a:pPr>
            <a:r>
              <a:rPr lang="en" sz="1800"/>
              <a:t>Hierarchical clustering</a:t>
            </a:r>
            <a:endParaRPr sz="1800"/>
          </a:p>
          <a:p>
            <a:pPr indent="-298450" lvl="1" marL="698500" rtl="0" algn="l">
              <a:lnSpc>
                <a:spcPct val="90000"/>
              </a:lnSpc>
              <a:spcBef>
                <a:spcPts val="500"/>
              </a:spcBef>
              <a:spcAft>
                <a:spcPts val="0"/>
              </a:spcAft>
              <a:buClr>
                <a:schemeClr val="dk2"/>
              </a:buClr>
              <a:buSzPts val="2300"/>
              <a:buFont typeface="Arial"/>
              <a:buChar char="•"/>
            </a:pPr>
            <a:r>
              <a:rPr lang="en" sz="1800"/>
              <a:t>…</a:t>
            </a:r>
            <a:endParaRPr sz="1800"/>
          </a:p>
          <a:p>
            <a:pPr indent="0" lvl="0" marL="0" rtl="0" algn="l">
              <a:lnSpc>
                <a:spcPct val="90000"/>
              </a:lnSpc>
              <a:spcBef>
                <a:spcPts val="500"/>
              </a:spcBef>
              <a:spcAft>
                <a:spcPts val="0"/>
              </a:spcAft>
              <a:buSzPts val="1400"/>
              <a:buFont typeface="Arial"/>
              <a:buNone/>
            </a:pPr>
            <a:r>
              <a:rPr lang="en"/>
              <a:t>A distance (similarity, or dissimilarity) function</a:t>
            </a:r>
            <a:endParaRPr/>
          </a:p>
          <a:p>
            <a:pPr indent="0" lvl="0" marL="0" rtl="0" algn="l">
              <a:lnSpc>
                <a:spcPct val="90000"/>
              </a:lnSpc>
              <a:spcBef>
                <a:spcPts val="500"/>
              </a:spcBef>
              <a:spcAft>
                <a:spcPts val="0"/>
              </a:spcAft>
              <a:buSzPts val="1400"/>
              <a:buFont typeface="Arial"/>
              <a:buNone/>
            </a:pPr>
            <a:r>
              <a:rPr lang="en"/>
              <a:t>Clustering quality</a:t>
            </a:r>
            <a:endParaRPr/>
          </a:p>
          <a:p>
            <a:pPr indent="-298450" lvl="1" marL="698500" rtl="0" algn="l">
              <a:lnSpc>
                <a:spcPct val="90000"/>
              </a:lnSpc>
              <a:spcBef>
                <a:spcPts val="500"/>
              </a:spcBef>
              <a:spcAft>
                <a:spcPts val="0"/>
              </a:spcAft>
              <a:buClr>
                <a:schemeClr val="dk2"/>
              </a:buClr>
              <a:buSzPts val="2300"/>
              <a:buFont typeface="Arial"/>
              <a:buChar char="•"/>
            </a:pPr>
            <a:r>
              <a:rPr lang="en" sz="1800"/>
              <a:t>Inter-clusters distance =&gt; maximized</a:t>
            </a:r>
            <a:endParaRPr sz="1800"/>
          </a:p>
          <a:p>
            <a:pPr indent="-298450" lvl="1" marL="698500" rtl="0" algn="l">
              <a:lnSpc>
                <a:spcPct val="90000"/>
              </a:lnSpc>
              <a:spcBef>
                <a:spcPts val="500"/>
              </a:spcBef>
              <a:spcAft>
                <a:spcPts val="0"/>
              </a:spcAft>
              <a:buClr>
                <a:schemeClr val="dk2"/>
              </a:buClr>
              <a:buSzPts val="2300"/>
              <a:buFont typeface="Arial"/>
              <a:buChar char="•"/>
            </a:pPr>
            <a:r>
              <a:rPr lang="en" sz="1800"/>
              <a:t>Intra-clusters distance =&gt; minimized</a:t>
            </a:r>
            <a:endParaRPr sz="1800"/>
          </a:p>
          <a:p>
            <a:pPr indent="0" lvl="0" marL="0" rtl="0" algn="l">
              <a:lnSpc>
                <a:spcPct val="90000"/>
              </a:lnSpc>
              <a:spcBef>
                <a:spcPts val="500"/>
              </a:spcBef>
              <a:spcAft>
                <a:spcPts val="0"/>
              </a:spcAft>
              <a:buSzPts val="1400"/>
              <a:buFont typeface="Arial"/>
              <a:buNone/>
            </a:pPr>
            <a:r>
              <a:rPr lang="en"/>
              <a:t>The quality of a clustering result depends on the algorithm, the distance function, and the application.</a:t>
            </a:r>
            <a:endParaRPr/>
          </a:p>
          <a:p>
            <a:pPr indent="0" lvl="0" marL="0" rtl="0" algn="l">
              <a:lnSpc>
                <a:spcPct val="90000"/>
              </a:lnSpc>
              <a:spcBef>
                <a:spcPts val="500"/>
              </a:spcBef>
              <a:spcAft>
                <a:spcPts val="0"/>
              </a:spcAft>
              <a:buSzPts val="1400"/>
              <a:buFont typeface="Arial"/>
              <a:buNone/>
            </a:pPr>
            <a:r>
              <a:t/>
            </a:r>
            <a:endParaRPr sz="700"/>
          </a:p>
          <a:p>
            <a:pPr indent="0" lvl="0" marL="0" rtl="0" algn="l">
              <a:lnSpc>
                <a:spcPct val="90000"/>
              </a:lnSpc>
              <a:spcBef>
                <a:spcPts val="500"/>
              </a:spcBef>
              <a:spcAft>
                <a:spcPts val="0"/>
              </a:spcAft>
              <a:buSzPts val="1400"/>
              <a:buFont typeface="Arial"/>
              <a:buNone/>
            </a:pPr>
            <a:r>
              <a:rPr lang="en" sz="700"/>
              <a:t> </a:t>
            </a:r>
            <a:endParaRPr sz="700"/>
          </a:p>
          <a:p>
            <a:pPr indent="0" lvl="0" marL="0" rtl="0" algn="l">
              <a:lnSpc>
                <a:spcPct val="90000"/>
              </a:lnSpc>
              <a:spcBef>
                <a:spcPts val="500"/>
              </a:spcBef>
              <a:spcAft>
                <a:spcPts val="0"/>
              </a:spcAft>
              <a:buClr>
                <a:schemeClr val="dk1"/>
              </a:buClr>
              <a:buSzPts val="1400"/>
              <a:buFont typeface="Arial"/>
              <a:buNone/>
            </a:pPr>
            <a:r>
              <a:t/>
            </a:r>
            <a:endParaRPr sz="700">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3"/>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marR="0" rtl="0" algn="l">
              <a:lnSpc>
                <a:spcPct val="90000"/>
              </a:lnSpc>
              <a:spcBef>
                <a:spcPts val="0"/>
              </a:spcBef>
              <a:spcAft>
                <a:spcPts val="0"/>
              </a:spcAft>
              <a:buNone/>
            </a:pPr>
            <a:br>
              <a:rPr lang="en" sz="2400">
                <a:solidFill>
                  <a:srgbClr val="000000"/>
                </a:solidFill>
              </a:rPr>
            </a:br>
            <a:r>
              <a:rPr lang="en" sz="2400">
                <a:solidFill>
                  <a:srgbClr val="000000"/>
                </a:solidFill>
              </a:rPr>
              <a:t>Summary</a:t>
            </a:r>
            <a:endParaRPr sz="2400">
              <a:solidFill>
                <a:srgbClr val="000000"/>
              </a:solidFill>
            </a:endParaRPr>
          </a:p>
        </p:txBody>
      </p:sp>
      <p:sp>
        <p:nvSpPr>
          <p:cNvPr id="468" name="Google Shape;468;p73"/>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t>Clustering (Unsupervised Learning) has a long history and is still active.</a:t>
            </a:r>
            <a:endParaRPr/>
          </a:p>
          <a:p>
            <a:pPr indent="-266700" lvl="1" marL="508000" rtl="0" algn="l">
              <a:lnSpc>
                <a:spcPct val="90000"/>
              </a:lnSpc>
              <a:spcBef>
                <a:spcPts val="500"/>
              </a:spcBef>
              <a:spcAft>
                <a:spcPts val="0"/>
              </a:spcAft>
              <a:buClr>
                <a:schemeClr val="dk2"/>
              </a:buClr>
              <a:buSzPts val="1800"/>
              <a:buFont typeface="Arial"/>
              <a:buChar char="•"/>
            </a:pPr>
            <a:r>
              <a:rPr lang="en" sz="1800"/>
              <a:t>There are a huge number of clustering algorithms</a:t>
            </a:r>
            <a:endParaRPr sz="1800"/>
          </a:p>
          <a:p>
            <a:pPr indent="-266700" lvl="1" marL="508000" rtl="0" algn="l">
              <a:lnSpc>
                <a:spcPct val="90000"/>
              </a:lnSpc>
              <a:spcBef>
                <a:spcPts val="500"/>
              </a:spcBef>
              <a:spcAft>
                <a:spcPts val="0"/>
              </a:spcAft>
              <a:buClr>
                <a:schemeClr val="dk2"/>
              </a:buClr>
              <a:buSzPts val="1800"/>
              <a:buFont typeface="Arial"/>
              <a:buChar char="•"/>
            </a:pPr>
            <a:r>
              <a:rPr lang="en" sz="1800"/>
              <a:t>More are still coming every year. </a:t>
            </a:r>
            <a:endParaRPr sz="1800"/>
          </a:p>
          <a:p>
            <a:pPr indent="0" lvl="0" marL="0" rtl="0" algn="l">
              <a:lnSpc>
                <a:spcPct val="90000"/>
              </a:lnSpc>
              <a:spcBef>
                <a:spcPts val="500"/>
              </a:spcBef>
              <a:spcAft>
                <a:spcPts val="0"/>
              </a:spcAft>
              <a:buNone/>
            </a:pPr>
            <a:r>
              <a:t/>
            </a:r>
            <a:endParaRPr sz="1800"/>
          </a:p>
          <a:p>
            <a:pPr indent="0" lvl="0" marL="0" rtl="0" algn="l">
              <a:lnSpc>
                <a:spcPct val="90000"/>
              </a:lnSpc>
              <a:spcBef>
                <a:spcPts val="500"/>
              </a:spcBef>
              <a:spcAft>
                <a:spcPts val="0"/>
              </a:spcAft>
              <a:buSzPts val="1400"/>
              <a:buFont typeface="Arial"/>
              <a:buNone/>
            </a:pPr>
            <a:r>
              <a:rPr lang="en"/>
              <a:t>Clustering is hard to evaluate, but very useful in practice. </a:t>
            </a:r>
            <a:endParaRPr/>
          </a:p>
          <a:p>
            <a:pPr indent="0" lvl="0" marL="0" rtl="0" algn="l">
              <a:lnSpc>
                <a:spcPct val="90000"/>
              </a:lnSpc>
              <a:spcBef>
                <a:spcPts val="500"/>
              </a:spcBef>
              <a:spcAft>
                <a:spcPts val="0"/>
              </a:spcAft>
              <a:buSzPts val="1400"/>
              <a:buFont typeface="Arial"/>
              <a:buNone/>
            </a:pPr>
            <a:r>
              <a:t/>
            </a:r>
            <a:endParaRPr/>
          </a:p>
          <a:p>
            <a:pPr indent="0" lvl="0" marL="0" rtl="0" algn="l">
              <a:lnSpc>
                <a:spcPct val="90000"/>
              </a:lnSpc>
              <a:spcBef>
                <a:spcPts val="500"/>
              </a:spcBef>
              <a:spcAft>
                <a:spcPts val="0"/>
              </a:spcAft>
              <a:buSzPts val="1400"/>
              <a:buFont typeface="Arial"/>
              <a:buNone/>
            </a:pPr>
            <a:r>
              <a:rPr lang="en"/>
              <a:t>Clustering is highly application dependent and to some extent subjective. </a:t>
            </a:r>
            <a:endParaRPr/>
          </a:p>
          <a:p>
            <a:pPr indent="-139700" lvl="0" marL="228600" rtl="0" algn="l">
              <a:lnSpc>
                <a:spcPct val="90000"/>
              </a:lnSpc>
              <a:spcBef>
                <a:spcPts val="500"/>
              </a:spcBef>
              <a:spcAft>
                <a:spcPts val="0"/>
              </a:spcAft>
              <a:buClr>
                <a:schemeClr val="dk2"/>
              </a:buClr>
              <a:buSzPts val="1400"/>
              <a:buFont typeface="Arial"/>
              <a:buNone/>
            </a:pPr>
            <a:r>
              <a:t/>
            </a:r>
            <a:endParaRPr>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K-means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5"/>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r>
              <a:rPr lang="en" sz="2400">
                <a:solidFill>
                  <a:srgbClr val="000000"/>
                </a:solidFill>
              </a:rPr>
              <a:t>K-means Clustering</a:t>
            </a:r>
            <a:endParaRPr sz="700"/>
          </a:p>
        </p:txBody>
      </p:sp>
      <p:sp>
        <p:nvSpPr>
          <p:cNvPr id="480" name="Google Shape;480;p75"/>
          <p:cNvSpPr txBox="1"/>
          <p:nvPr>
            <p:ph idx="1" type="body"/>
          </p:nvPr>
        </p:nvSpPr>
        <p:spPr>
          <a:xfrm>
            <a:off x="311700" y="1152475"/>
            <a:ext cx="8520600" cy="3416400"/>
          </a:xfrm>
          <a:prstGeom prst="rect">
            <a:avLst/>
          </a:prstGeom>
          <a:blipFill rotWithShape="1">
            <a:blip r:embed="rId3">
              <a:alphaModFix/>
            </a:blip>
            <a:stretch>
              <a:fillRect b="0" l="-729" r="-369" t="-1769"/>
            </a:stretch>
          </a:blip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sz="700"/>
              <a:t> </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6"/>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r>
              <a:rPr lang="en" sz="2400">
                <a:solidFill>
                  <a:srgbClr val="000000"/>
                </a:solidFill>
              </a:rPr>
              <a:t>Distance Functions</a:t>
            </a:r>
            <a:endParaRPr sz="700"/>
          </a:p>
        </p:txBody>
      </p:sp>
      <p:sp>
        <p:nvSpPr>
          <p:cNvPr id="487" name="Google Shape;487;p76"/>
          <p:cNvSpPr txBox="1"/>
          <p:nvPr>
            <p:ph idx="4294967295" type="body"/>
          </p:nvPr>
        </p:nvSpPr>
        <p:spPr>
          <a:xfrm>
            <a:off x="311700" y="1152475"/>
            <a:ext cx="59490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100"/>
              <a:buNone/>
            </a:pPr>
            <a:r>
              <a:rPr lang="en" sz="1500">
                <a:solidFill>
                  <a:srgbClr val="000000"/>
                </a:solidFill>
              </a:rPr>
              <a:t>Key to clustering. “similarity” and “dissimilarity” can also commonly used terms.</a:t>
            </a:r>
            <a:endParaRPr sz="1500"/>
          </a:p>
          <a:p>
            <a:pPr indent="0" lvl="0" marL="0" rtl="0" algn="l">
              <a:lnSpc>
                <a:spcPct val="90000"/>
              </a:lnSpc>
              <a:spcBef>
                <a:spcPts val="500"/>
              </a:spcBef>
              <a:spcAft>
                <a:spcPts val="0"/>
              </a:spcAft>
              <a:buSzPts val="1100"/>
              <a:buNone/>
            </a:pPr>
            <a:r>
              <a:t/>
            </a:r>
            <a:endParaRPr sz="1500">
              <a:solidFill>
                <a:srgbClr val="000000"/>
              </a:solidFill>
            </a:endParaRPr>
          </a:p>
          <a:p>
            <a:pPr indent="0" lvl="0" marL="0" rtl="0" algn="l">
              <a:lnSpc>
                <a:spcPct val="90000"/>
              </a:lnSpc>
              <a:spcBef>
                <a:spcPts val="500"/>
              </a:spcBef>
              <a:spcAft>
                <a:spcPts val="0"/>
              </a:spcAft>
              <a:buSzPts val="1100"/>
              <a:buNone/>
            </a:pPr>
            <a:r>
              <a:rPr lang="en" sz="1500">
                <a:solidFill>
                  <a:srgbClr val="000000"/>
                </a:solidFill>
              </a:rPr>
              <a:t>There are numerous distance functions for </a:t>
            </a:r>
            <a:endParaRPr sz="1500"/>
          </a:p>
          <a:p>
            <a:pPr indent="-260350" lvl="1" marL="698500" rtl="0" algn="l">
              <a:lnSpc>
                <a:spcPct val="90000"/>
              </a:lnSpc>
              <a:spcBef>
                <a:spcPts val="500"/>
              </a:spcBef>
              <a:spcAft>
                <a:spcPts val="0"/>
              </a:spcAft>
              <a:buClr>
                <a:schemeClr val="dk2"/>
              </a:buClr>
              <a:buSzPts val="1500"/>
              <a:buFont typeface="Arial"/>
              <a:buChar char="•"/>
            </a:pPr>
            <a:r>
              <a:rPr lang="en" sz="1500">
                <a:solidFill>
                  <a:srgbClr val="000000"/>
                </a:solidFill>
              </a:rPr>
              <a:t>Different types of data</a:t>
            </a:r>
            <a:endParaRPr sz="1500"/>
          </a:p>
          <a:p>
            <a:pPr indent="-260350" lvl="1" marL="698500" rtl="0" algn="l">
              <a:lnSpc>
                <a:spcPct val="90000"/>
              </a:lnSpc>
              <a:spcBef>
                <a:spcPts val="500"/>
              </a:spcBef>
              <a:spcAft>
                <a:spcPts val="0"/>
              </a:spcAft>
              <a:buClr>
                <a:schemeClr val="dk2"/>
              </a:buClr>
              <a:buSzPts val="1500"/>
              <a:buFont typeface="Arial"/>
              <a:buChar char="•"/>
            </a:pPr>
            <a:r>
              <a:rPr lang="en" sz="1500">
                <a:solidFill>
                  <a:srgbClr val="000000"/>
                </a:solidFill>
              </a:rPr>
              <a:t>Different specific applications</a:t>
            </a:r>
            <a:endParaRPr sz="1500"/>
          </a:p>
          <a:p>
            <a:pPr indent="-165100" lvl="1" marL="698500" rtl="0" algn="l">
              <a:lnSpc>
                <a:spcPct val="90000"/>
              </a:lnSpc>
              <a:spcBef>
                <a:spcPts val="500"/>
              </a:spcBef>
              <a:spcAft>
                <a:spcPts val="0"/>
              </a:spcAft>
              <a:buClr>
                <a:schemeClr val="dk2"/>
              </a:buClr>
              <a:buSzPts val="900"/>
              <a:buFont typeface="Arial"/>
              <a:buNone/>
            </a:pPr>
            <a:r>
              <a:t/>
            </a:r>
            <a:endParaRPr sz="1500">
              <a:solidFill>
                <a:srgbClr val="000000"/>
              </a:solidFill>
            </a:endParaRPr>
          </a:p>
          <a:p>
            <a:pPr indent="0" lvl="0" marL="0" rtl="0" algn="l">
              <a:lnSpc>
                <a:spcPct val="90000"/>
              </a:lnSpc>
              <a:spcBef>
                <a:spcPts val="500"/>
              </a:spcBef>
              <a:spcAft>
                <a:spcPts val="0"/>
              </a:spcAft>
              <a:buClr>
                <a:schemeClr val="dk2"/>
              </a:buClr>
              <a:buSzPts val="1100"/>
              <a:buNone/>
            </a:pPr>
            <a:r>
              <a:rPr lang="en" sz="1500">
                <a:solidFill>
                  <a:srgbClr val="000000"/>
                </a:solidFill>
              </a:rPr>
              <a:t>Most commonly used functions are </a:t>
            </a:r>
            <a:endParaRPr sz="1500"/>
          </a:p>
          <a:p>
            <a:pPr indent="-260350" lvl="1" marL="698500" rtl="0" algn="l">
              <a:lnSpc>
                <a:spcPct val="90000"/>
              </a:lnSpc>
              <a:spcBef>
                <a:spcPts val="500"/>
              </a:spcBef>
              <a:spcAft>
                <a:spcPts val="0"/>
              </a:spcAft>
              <a:buClr>
                <a:schemeClr val="dk2"/>
              </a:buClr>
              <a:buSzPts val="1500"/>
              <a:buFont typeface="Arial"/>
              <a:buChar char="•"/>
            </a:pPr>
            <a:r>
              <a:rPr lang="en" sz="1500">
                <a:solidFill>
                  <a:srgbClr val="000000"/>
                </a:solidFill>
              </a:rPr>
              <a:t>Euclidean distance and </a:t>
            </a:r>
            <a:endParaRPr sz="1500"/>
          </a:p>
          <a:p>
            <a:pPr indent="-165100" lvl="1" marL="698500" rtl="0" algn="l">
              <a:lnSpc>
                <a:spcPct val="90000"/>
              </a:lnSpc>
              <a:spcBef>
                <a:spcPts val="500"/>
              </a:spcBef>
              <a:spcAft>
                <a:spcPts val="0"/>
              </a:spcAft>
              <a:buClr>
                <a:schemeClr val="dk2"/>
              </a:buClr>
              <a:buSzPts val="900"/>
              <a:buFont typeface="Arial"/>
              <a:buNone/>
            </a:pPr>
            <a:r>
              <a:t/>
            </a:r>
            <a:endParaRPr sz="1500">
              <a:solidFill>
                <a:srgbClr val="000000"/>
              </a:solidFill>
            </a:endParaRPr>
          </a:p>
          <a:p>
            <a:pPr indent="-260350" lvl="1" marL="698500" rtl="0" algn="l">
              <a:lnSpc>
                <a:spcPct val="90000"/>
              </a:lnSpc>
              <a:spcBef>
                <a:spcPts val="500"/>
              </a:spcBef>
              <a:spcAft>
                <a:spcPts val="0"/>
              </a:spcAft>
              <a:buClr>
                <a:schemeClr val="dk2"/>
              </a:buClr>
              <a:buSzPts val="1500"/>
              <a:buFont typeface="Arial"/>
              <a:buChar char="•"/>
            </a:pPr>
            <a:r>
              <a:rPr lang="en" sz="1500">
                <a:solidFill>
                  <a:srgbClr val="000000"/>
                </a:solidFill>
              </a:rPr>
              <a:t>Manhattan (city block) distance</a:t>
            </a:r>
            <a:endParaRPr sz="1500">
              <a:solidFill>
                <a:srgbClr val="000000"/>
              </a:solidFill>
            </a:endParaRPr>
          </a:p>
          <a:p>
            <a:pPr indent="0" lvl="0" marL="0" rtl="0" algn="l">
              <a:lnSpc>
                <a:spcPct val="90000"/>
              </a:lnSpc>
              <a:spcBef>
                <a:spcPts val="500"/>
              </a:spcBef>
              <a:spcAft>
                <a:spcPts val="0"/>
              </a:spcAft>
              <a:buNone/>
            </a:pPr>
            <a:r>
              <a:t/>
            </a:r>
            <a:endParaRPr sz="1500">
              <a:solidFill>
                <a:srgbClr val="000000"/>
              </a:solidFill>
            </a:endParaRPr>
          </a:p>
          <a:p>
            <a:pPr indent="0" lvl="0" marL="0" rtl="0" algn="l">
              <a:lnSpc>
                <a:spcPct val="90000"/>
              </a:lnSpc>
              <a:spcBef>
                <a:spcPts val="500"/>
              </a:spcBef>
              <a:spcAft>
                <a:spcPts val="0"/>
              </a:spcAft>
              <a:buNone/>
            </a:pPr>
            <a:r>
              <a:rPr lang="en" sz="1500">
                <a:solidFill>
                  <a:schemeClr val="dk1"/>
                </a:solidFill>
              </a:rPr>
              <a:t>They are special cases of Minkowski distance. h is positive integer</a:t>
            </a:r>
            <a:endParaRPr sz="1500">
              <a:solidFill>
                <a:srgbClr val="000000"/>
              </a:solidFill>
            </a:endParaRPr>
          </a:p>
          <a:p>
            <a:pPr indent="0" lvl="0" marL="0" rtl="0" algn="l">
              <a:lnSpc>
                <a:spcPct val="90000"/>
              </a:lnSpc>
              <a:spcBef>
                <a:spcPts val="500"/>
              </a:spcBef>
              <a:spcAft>
                <a:spcPts val="0"/>
              </a:spcAft>
              <a:buClr>
                <a:schemeClr val="dk2"/>
              </a:buClr>
              <a:buSzPts val="900"/>
              <a:buNone/>
            </a:pPr>
            <a:r>
              <a:t/>
            </a:r>
            <a:endParaRPr sz="1500">
              <a:solidFill>
                <a:srgbClr val="000000"/>
              </a:solidFill>
            </a:endParaRPr>
          </a:p>
          <a:p>
            <a:pPr indent="-165100" lvl="1" marL="698500" rtl="0" algn="l">
              <a:lnSpc>
                <a:spcPct val="90000"/>
              </a:lnSpc>
              <a:spcBef>
                <a:spcPts val="500"/>
              </a:spcBef>
              <a:spcAft>
                <a:spcPts val="0"/>
              </a:spcAft>
              <a:buClr>
                <a:schemeClr val="dk2"/>
              </a:buClr>
              <a:buSzPts val="900"/>
              <a:buFont typeface="Arial"/>
              <a:buNone/>
            </a:pPr>
            <a:r>
              <a:t/>
            </a:r>
            <a:endParaRPr sz="400">
              <a:solidFill>
                <a:srgbClr val="000000"/>
              </a:solidFill>
            </a:endParaRPr>
          </a:p>
          <a:p>
            <a:pPr indent="-190500" lvl="0" marL="190500" rtl="0" algn="l">
              <a:lnSpc>
                <a:spcPct val="90000"/>
              </a:lnSpc>
              <a:spcBef>
                <a:spcPts val="500"/>
              </a:spcBef>
              <a:spcAft>
                <a:spcPts val="0"/>
              </a:spcAft>
              <a:buClr>
                <a:schemeClr val="dk1"/>
              </a:buClr>
              <a:buSzPts val="1100"/>
              <a:buFont typeface="Arial"/>
              <a:buNone/>
            </a:pPr>
            <a:r>
              <a:t/>
            </a:r>
            <a:endParaRPr sz="1100">
              <a:solidFill>
                <a:srgbClr val="000000"/>
              </a:solidFill>
            </a:endParaRPr>
          </a:p>
          <a:p>
            <a:pPr indent="-190500" lvl="0" marL="190500" rtl="0" algn="l">
              <a:lnSpc>
                <a:spcPct val="90000"/>
              </a:lnSpc>
              <a:spcBef>
                <a:spcPts val="500"/>
              </a:spcBef>
              <a:spcAft>
                <a:spcPts val="0"/>
              </a:spcAft>
              <a:buClr>
                <a:schemeClr val="dk1"/>
              </a:buClr>
              <a:buSzPts val="1100"/>
              <a:buFont typeface="Arial"/>
              <a:buNone/>
            </a:pPr>
            <a:r>
              <a:t/>
            </a:r>
            <a:endParaRPr sz="1100">
              <a:solidFill>
                <a:srgbClr val="000000"/>
              </a:solidFill>
            </a:endParaRPr>
          </a:p>
          <a:p>
            <a:pPr indent="-190500" lvl="0" marL="190500" rtl="0" algn="l">
              <a:lnSpc>
                <a:spcPct val="90000"/>
              </a:lnSpc>
              <a:spcBef>
                <a:spcPts val="500"/>
              </a:spcBef>
              <a:spcAft>
                <a:spcPts val="0"/>
              </a:spcAft>
              <a:buClr>
                <a:schemeClr val="dk1"/>
              </a:buClr>
              <a:buSzPts val="1100"/>
              <a:buFont typeface="Arial"/>
              <a:buNone/>
            </a:pPr>
            <a:r>
              <a:t/>
            </a:r>
            <a:endParaRPr sz="400"/>
          </a:p>
        </p:txBody>
      </p:sp>
      <p:pic>
        <p:nvPicPr>
          <p:cNvPr id="488" name="Google Shape;488;p76"/>
          <p:cNvPicPr preferRelativeResize="0"/>
          <p:nvPr/>
        </p:nvPicPr>
        <p:blipFill rotWithShape="1">
          <a:blip r:embed="rId3">
            <a:alphaModFix/>
          </a:blip>
          <a:srcRect b="0" l="0" r="0" t="0"/>
          <a:stretch/>
        </p:blipFill>
        <p:spPr>
          <a:xfrm>
            <a:off x="3218833" y="3277699"/>
            <a:ext cx="3690941" cy="337344"/>
          </a:xfrm>
          <a:prstGeom prst="rect">
            <a:avLst/>
          </a:prstGeom>
          <a:noFill/>
          <a:ln>
            <a:noFill/>
          </a:ln>
        </p:spPr>
      </p:pic>
      <p:pic>
        <p:nvPicPr>
          <p:cNvPr id="489" name="Google Shape;489;p76"/>
          <p:cNvPicPr preferRelativeResize="0"/>
          <p:nvPr/>
        </p:nvPicPr>
        <p:blipFill rotWithShape="1">
          <a:blip r:embed="rId4">
            <a:alphaModFix/>
          </a:blip>
          <a:srcRect b="0" l="0" r="0" t="0"/>
          <a:stretch/>
        </p:blipFill>
        <p:spPr>
          <a:xfrm>
            <a:off x="3784096" y="3767838"/>
            <a:ext cx="3762374" cy="300037"/>
          </a:xfrm>
          <a:prstGeom prst="rect">
            <a:avLst/>
          </a:prstGeom>
          <a:noFill/>
          <a:ln>
            <a:noFill/>
          </a:ln>
        </p:spPr>
      </p:pic>
      <p:pic>
        <p:nvPicPr>
          <p:cNvPr id="490" name="Google Shape;490;p76"/>
          <p:cNvPicPr preferRelativeResize="0"/>
          <p:nvPr/>
        </p:nvPicPr>
        <p:blipFill rotWithShape="1">
          <a:blip r:embed="rId5">
            <a:alphaModFix/>
          </a:blip>
          <a:srcRect b="-7" l="0" r="0" t="27637"/>
          <a:stretch/>
        </p:blipFill>
        <p:spPr>
          <a:xfrm>
            <a:off x="2170650" y="4411874"/>
            <a:ext cx="4446577" cy="391175"/>
          </a:xfrm>
          <a:prstGeom prst="rect">
            <a:avLst/>
          </a:prstGeom>
          <a:noFill/>
          <a:ln>
            <a:noFill/>
          </a:ln>
        </p:spPr>
      </p:pic>
      <p:pic>
        <p:nvPicPr>
          <p:cNvPr id="491" name="Google Shape;491;p76"/>
          <p:cNvPicPr preferRelativeResize="0"/>
          <p:nvPr/>
        </p:nvPicPr>
        <p:blipFill>
          <a:blip r:embed="rId6">
            <a:alphaModFix/>
          </a:blip>
          <a:stretch>
            <a:fillRect/>
          </a:stretch>
        </p:blipFill>
        <p:spPr>
          <a:xfrm>
            <a:off x="6802122" y="190100"/>
            <a:ext cx="2341877" cy="3087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7"/>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r>
              <a:rPr lang="en" sz="2400">
                <a:solidFill>
                  <a:srgbClr val="000000"/>
                </a:solidFill>
              </a:rPr>
              <a:t>Algorithm</a:t>
            </a:r>
            <a:endParaRPr sz="700"/>
          </a:p>
        </p:txBody>
      </p:sp>
      <p:sp>
        <p:nvSpPr>
          <p:cNvPr id="498" name="Google Shape;498;p77"/>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2"/>
              </a:buClr>
              <a:buSzPts val="1100"/>
              <a:buNone/>
            </a:pPr>
            <a:r>
              <a:rPr lang="en"/>
              <a:t>Given k, the k-means algorithm works as follows: </a:t>
            </a:r>
            <a:endParaRPr/>
          </a:p>
          <a:p>
            <a:pPr indent="-279400" lvl="1" marL="698500" rtl="0" algn="l">
              <a:lnSpc>
                <a:spcPct val="90000"/>
              </a:lnSpc>
              <a:spcBef>
                <a:spcPts val="500"/>
              </a:spcBef>
              <a:spcAft>
                <a:spcPts val="0"/>
              </a:spcAft>
              <a:buClr>
                <a:schemeClr val="dk2"/>
              </a:buClr>
              <a:buSzPts val="1800"/>
              <a:buFont typeface="Trebuchet MS"/>
              <a:buAutoNum type="arabicPeriod"/>
            </a:pPr>
            <a:r>
              <a:rPr lang="en" sz="1800"/>
              <a:t>Randomly choose k data points (seeds) to be the initial centroids, cluster centers</a:t>
            </a:r>
            <a:endParaRPr sz="1800"/>
          </a:p>
          <a:p>
            <a:pPr indent="-279400" lvl="1" marL="698500" rtl="0" algn="l">
              <a:lnSpc>
                <a:spcPct val="90000"/>
              </a:lnSpc>
              <a:spcBef>
                <a:spcPts val="500"/>
              </a:spcBef>
              <a:spcAft>
                <a:spcPts val="0"/>
              </a:spcAft>
              <a:buClr>
                <a:schemeClr val="dk2"/>
              </a:buClr>
              <a:buSzPts val="1800"/>
              <a:buFont typeface="Trebuchet MS"/>
              <a:buAutoNum type="arabicPeriod"/>
            </a:pPr>
            <a:r>
              <a:rPr lang="en" sz="1800"/>
              <a:t>Assign each data point to the closest centroid</a:t>
            </a:r>
            <a:endParaRPr sz="1800"/>
          </a:p>
          <a:p>
            <a:pPr indent="-279400" lvl="1" marL="698500" rtl="0" algn="l">
              <a:lnSpc>
                <a:spcPct val="90000"/>
              </a:lnSpc>
              <a:spcBef>
                <a:spcPts val="500"/>
              </a:spcBef>
              <a:spcAft>
                <a:spcPts val="0"/>
              </a:spcAft>
              <a:buClr>
                <a:schemeClr val="dk2"/>
              </a:buClr>
              <a:buSzPts val="1800"/>
              <a:buFont typeface="Trebuchet MS"/>
              <a:buAutoNum type="arabicPeriod"/>
            </a:pPr>
            <a:r>
              <a:rPr lang="en" sz="1800"/>
              <a:t>Re-compute the centroids using the current cluster memberships.</a:t>
            </a:r>
            <a:endParaRPr sz="1800"/>
          </a:p>
          <a:p>
            <a:pPr indent="-279400" lvl="1" marL="698500" rtl="0" algn="l">
              <a:lnSpc>
                <a:spcPct val="90000"/>
              </a:lnSpc>
              <a:spcBef>
                <a:spcPts val="500"/>
              </a:spcBef>
              <a:spcAft>
                <a:spcPts val="0"/>
              </a:spcAft>
              <a:buClr>
                <a:schemeClr val="dk2"/>
              </a:buClr>
              <a:buSzPts val="1800"/>
              <a:buFont typeface="Trebuchet MS"/>
              <a:buAutoNum type="arabicPeriod"/>
            </a:pPr>
            <a:r>
              <a:rPr lang="en" sz="1800"/>
              <a:t>If a convergence criterion is not met, go to 2).</a:t>
            </a:r>
            <a:endParaRPr sz="1800"/>
          </a:p>
          <a:p>
            <a:pPr indent="-165100" lvl="0" marL="228600" rtl="0" algn="l">
              <a:lnSpc>
                <a:spcPct val="90000"/>
              </a:lnSpc>
              <a:spcBef>
                <a:spcPts val="500"/>
              </a:spcBef>
              <a:spcAft>
                <a:spcPts val="0"/>
              </a:spcAft>
              <a:buClr>
                <a:schemeClr val="dk2"/>
              </a:buClr>
              <a:buSzPts val="1100"/>
              <a:buFont typeface="Arial"/>
              <a:buNone/>
            </a:pPr>
            <a:r>
              <a:t/>
            </a:r>
            <a:endParaRPr sz="700">
              <a:solidFill>
                <a:srgbClr val="000000"/>
              </a:solidFill>
            </a:endParaRPr>
          </a:p>
        </p:txBody>
      </p:sp>
      <p:pic>
        <p:nvPicPr>
          <p:cNvPr id="499" name="Google Shape;499;p77"/>
          <p:cNvPicPr preferRelativeResize="0"/>
          <p:nvPr/>
        </p:nvPicPr>
        <p:blipFill rotWithShape="1">
          <a:blip r:embed="rId3">
            <a:alphaModFix/>
          </a:blip>
          <a:srcRect b="11956" l="0" r="0" t="0"/>
          <a:stretch/>
        </p:blipFill>
        <p:spPr>
          <a:xfrm>
            <a:off x="1857400" y="2908576"/>
            <a:ext cx="5429201" cy="2022700"/>
          </a:xfrm>
          <a:prstGeom prst="rect">
            <a:avLst/>
          </a:prstGeom>
          <a:noFill/>
          <a:ln>
            <a:noFill/>
          </a:ln>
        </p:spPr>
      </p:pic>
      <p:sp>
        <p:nvSpPr>
          <p:cNvPr id="500" name="Google Shape;500;p77"/>
          <p:cNvSpPr txBox="1"/>
          <p:nvPr/>
        </p:nvSpPr>
        <p:spPr>
          <a:xfrm>
            <a:off x="5510464" y="4685918"/>
            <a:ext cx="3759300" cy="216600"/>
          </a:xfrm>
          <a:prstGeom prst="rect">
            <a:avLst/>
          </a:prstGeom>
          <a:noFill/>
          <a:ln>
            <a:noFill/>
          </a:ln>
        </p:spPr>
        <p:txBody>
          <a:bodyPr anchorCtr="0" anchor="t" bIns="23400" lIns="45000" spcFirstLastPara="1" rIns="45000" wrap="square" tIns="23400">
            <a:noAutofit/>
          </a:bodyPr>
          <a:lstStyle/>
          <a:p>
            <a:pPr indent="0" lvl="0" marL="0" marR="0" rtl="0" algn="l">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Source: https://towardsdatascience.com/k-means-clustering-identifying-f-r-i-e-n-d-s-in-the-world-of-strangers-695537505d</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8"/>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r>
              <a:rPr lang="en" sz="2400">
                <a:solidFill>
                  <a:srgbClr val="000000"/>
                </a:solidFill>
              </a:rPr>
              <a:t>Stopping/Convergence Criterion</a:t>
            </a:r>
            <a:r>
              <a:rPr lang="en" sz="700"/>
              <a:t> </a:t>
            </a:r>
            <a:endParaRPr sz="700"/>
          </a:p>
        </p:txBody>
      </p:sp>
      <p:sp>
        <p:nvSpPr>
          <p:cNvPr id="507" name="Google Shape;507;p78"/>
          <p:cNvSpPr txBox="1"/>
          <p:nvPr>
            <p:ph idx="1" type="body"/>
          </p:nvPr>
        </p:nvSpPr>
        <p:spPr>
          <a:xfrm>
            <a:off x="311700" y="1146250"/>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t>No (or minimum) re-assignments of data points to different clusters, </a:t>
            </a:r>
            <a:endParaRPr/>
          </a:p>
          <a:p>
            <a:pPr indent="0" lvl="0" marL="0" rtl="0" algn="l">
              <a:lnSpc>
                <a:spcPct val="90000"/>
              </a:lnSpc>
              <a:spcBef>
                <a:spcPts val="500"/>
              </a:spcBef>
              <a:spcAft>
                <a:spcPts val="0"/>
              </a:spcAft>
              <a:buSzPts val="1400"/>
              <a:buFont typeface="Arial"/>
              <a:buNone/>
            </a:pPr>
            <a:r>
              <a:rPr lang="en"/>
              <a:t>No (or minimum) change of centroids, or </a:t>
            </a:r>
            <a:endParaRPr/>
          </a:p>
          <a:p>
            <a:pPr indent="0" lvl="0" marL="0" rtl="0" algn="l">
              <a:lnSpc>
                <a:spcPct val="90000"/>
              </a:lnSpc>
              <a:spcBef>
                <a:spcPts val="500"/>
              </a:spcBef>
              <a:spcAft>
                <a:spcPts val="0"/>
              </a:spcAft>
              <a:buSzPts val="1400"/>
              <a:buFont typeface="Arial"/>
              <a:buNone/>
            </a:pPr>
            <a:r>
              <a:rPr lang="en"/>
              <a:t>Minimum decrease in the sum of squared error (SSE), </a:t>
            </a:r>
            <a:endParaRPr/>
          </a:p>
          <a:p>
            <a:pPr indent="0" lvl="0" marL="0" rtl="0" algn="l">
              <a:lnSpc>
                <a:spcPct val="90000"/>
              </a:lnSpc>
              <a:spcBef>
                <a:spcPts val="500"/>
              </a:spcBef>
              <a:spcAft>
                <a:spcPts val="0"/>
              </a:spcAft>
              <a:buSzPts val="1400"/>
              <a:buFont typeface="Arial"/>
              <a:buNone/>
            </a:pPr>
            <a:r>
              <a:t/>
            </a:r>
            <a:endParaRPr/>
          </a:p>
          <a:p>
            <a:pPr indent="0" lvl="0" marL="0" rtl="0" algn="l">
              <a:lnSpc>
                <a:spcPct val="90000"/>
              </a:lnSpc>
              <a:spcBef>
                <a:spcPts val="500"/>
              </a:spcBef>
              <a:spcAft>
                <a:spcPts val="0"/>
              </a:spcAft>
              <a:buSzPts val="1400"/>
              <a:buFont typeface="Arial"/>
              <a:buNone/>
            </a:pPr>
            <a:r>
              <a:t/>
            </a:r>
            <a:endParaRPr/>
          </a:p>
          <a:p>
            <a:pPr indent="-266700" lvl="1" marL="508000" rtl="0" algn="l">
              <a:lnSpc>
                <a:spcPct val="90000"/>
              </a:lnSpc>
              <a:spcBef>
                <a:spcPts val="500"/>
              </a:spcBef>
              <a:spcAft>
                <a:spcPts val="0"/>
              </a:spcAft>
              <a:buSzPts val="1800"/>
              <a:buFont typeface="Arial"/>
              <a:buChar char="•"/>
            </a:pPr>
            <a:r>
              <a:rPr i="1" lang="en" sz="1800">
                <a:latin typeface="Georgia"/>
                <a:ea typeface="Georgia"/>
                <a:cs typeface="Georgia"/>
                <a:sym typeface="Georgia"/>
              </a:rPr>
              <a:t>C</a:t>
            </a:r>
            <a:r>
              <a:rPr baseline="-25000" i="1" lang="en" sz="1800">
                <a:latin typeface="Georgia"/>
                <a:ea typeface="Georgia"/>
                <a:cs typeface="Georgia"/>
                <a:sym typeface="Georgia"/>
              </a:rPr>
              <a:t>i</a:t>
            </a:r>
            <a:r>
              <a:rPr lang="en" sz="1800"/>
              <a:t> is the</a:t>
            </a:r>
            <a:r>
              <a:rPr i="1" lang="en" sz="1800">
                <a:latin typeface="Georgia"/>
                <a:ea typeface="Georgia"/>
                <a:cs typeface="Georgia"/>
                <a:sym typeface="Georgia"/>
              </a:rPr>
              <a:t> j</a:t>
            </a:r>
            <a:r>
              <a:rPr baseline="30000" i="1" lang="en" sz="1800">
                <a:latin typeface="Georgia"/>
                <a:ea typeface="Georgia"/>
                <a:cs typeface="Georgia"/>
                <a:sym typeface="Georgia"/>
              </a:rPr>
              <a:t>th</a:t>
            </a:r>
            <a:r>
              <a:rPr lang="en" sz="1800"/>
              <a:t> cluster, </a:t>
            </a:r>
            <a:r>
              <a:rPr i="1" lang="en" sz="1800">
                <a:latin typeface="Georgia"/>
                <a:ea typeface="Georgia"/>
                <a:cs typeface="Georgia"/>
                <a:sym typeface="Georgia"/>
              </a:rPr>
              <a:t>m</a:t>
            </a:r>
            <a:r>
              <a:rPr baseline="-25000" i="1" lang="en" sz="1800">
                <a:latin typeface="Georgia"/>
                <a:ea typeface="Georgia"/>
                <a:cs typeface="Georgia"/>
                <a:sym typeface="Georgia"/>
              </a:rPr>
              <a:t>j</a:t>
            </a:r>
            <a:r>
              <a:rPr lang="en" sz="1800"/>
              <a:t> is the centroid of cluster </a:t>
            </a:r>
            <a:r>
              <a:rPr i="1" lang="en" sz="1800">
                <a:latin typeface="Georgia"/>
                <a:ea typeface="Georgia"/>
                <a:cs typeface="Georgia"/>
                <a:sym typeface="Georgia"/>
              </a:rPr>
              <a:t>C</a:t>
            </a:r>
            <a:r>
              <a:rPr baseline="-25000" i="1" lang="en" sz="1800">
                <a:latin typeface="Georgia"/>
                <a:ea typeface="Georgia"/>
                <a:cs typeface="Georgia"/>
                <a:sym typeface="Georgia"/>
              </a:rPr>
              <a:t>j</a:t>
            </a:r>
            <a:r>
              <a:rPr i="1" lang="en" sz="1800">
                <a:latin typeface="Georgia"/>
                <a:ea typeface="Georgia"/>
                <a:cs typeface="Georgia"/>
                <a:sym typeface="Georgia"/>
              </a:rPr>
              <a:t> </a:t>
            </a:r>
            <a:r>
              <a:rPr lang="en" sz="1800"/>
              <a:t>(the mean vector of all the data points in </a:t>
            </a:r>
            <a:r>
              <a:rPr i="1" lang="en" sz="1800">
                <a:latin typeface="Georgia"/>
                <a:ea typeface="Georgia"/>
                <a:cs typeface="Georgia"/>
                <a:sym typeface="Georgia"/>
              </a:rPr>
              <a:t>C</a:t>
            </a:r>
            <a:r>
              <a:rPr baseline="-25000" i="1" lang="en" sz="1800">
                <a:latin typeface="Georgia"/>
                <a:ea typeface="Georgia"/>
                <a:cs typeface="Georgia"/>
                <a:sym typeface="Georgia"/>
              </a:rPr>
              <a:t>j</a:t>
            </a:r>
            <a:r>
              <a:rPr lang="en" sz="1800"/>
              <a:t>), and </a:t>
            </a:r>
            <a:r>
              <a:rPr i="1" lang="en" sz="1800">
                <a:latin typeface="Georgia"/>
                <a:ea typeface="Georgia"/>
                <a:cs typeface="Georgia"/>
                <a:sym typeface="Georgia"/>
              </a:rPr>
              <a:t>dist(x, m</a:t>
            </a:r>
            <a:r>
              <a:rPr baseline="-25000" i="1" lang="en" sz="1800">
                <a:latin typeface="Georgia"/>
                <a:ea typeface="Georgia"/>
                <a:cs typeface="Georgia"/>
                <a:sym typeface="Georgia"/>
              </a:rPr>
              <a:t>j</a:t>
            </a:r>
            <a:r>
              <a:rPr i="1" lang="en" sz="1800">
                <a:latin typeface="Georgia"/>
                <a:ea typeface="Georgia"/>
                <a:cs typeface="Georgia"/>
                <a:sym typeface="Georgia"/>
              </a:rPr>
              <a:t>)</a:t>
            </a:r>
            <a:r>
              <a:rPr lang="en" sz="1800"/>
              <a:t> is the distance between data point </a:t>
            </a:r>
            <a:r>
              <a:rPr i="1" lang="en" sz="1800">
                <a:latin typeface="Georgia"/>
                <a:ea typeface="Georgia"/>
                <a:cs typeface="Georgia"/>
                <a:sym typeface="Georgia"/>
              </a:rPr>
              <a:t>x</a:t>
            </a:r>
            <a:r>
              <a:rPr lang="en" sz="1800"/>
              <a:t> and centroid </a:t>
            </a:r>
            <a:r>
              <a:rPr i="1" lang="en" sz="1800">
                <a:latin typeface="Georgia"/>
                <a:ea typeface="Georgia"/>
                <a:cs typeface="Georgia"/>
                <a:sym typeface="Georgia"/>
              </a:rPr>
              <a:t>m</a:t>
            </a:r>
            <a:r>
              <a:rPr baseline="-25000" i="1" lang="en" sz="1800">
                <a:latin typeface="Georgia"/>
                <a:ea typeface="Georgia"/>
                <a:cs typeface="Georgia"/>
                <a:sym typeface="Georgia"/>
              </a:rPr>
              <a:t>j</a:t>
            </a:r>
            <a:r>
              <a:rPr lang="en" sz="1800"/>
              <a:t>. </a:t>
            </a:r>
            <a:endParaRPr sz="1800"/>
          </a:p>
          <a:p>
            <a:pPr indent="-139700" lvl="0" marL="228600" rtl="0" algn="l">
              <a:lnSpc>
                <a:spcPct val="90000"/>
              </a:lnSpc>
              <a:spcBef>
                <a:spcPts val="500"/>
              </a:spcBef>
              <a:spcAft>
                <a:spcPts val="0"/>
              </a:spcAft>
              <a:buClr>
                <a:schemeClr val="dk2"/>
              </a:buClr>
              <a:buSzPts val="1400"/>
              <a:buFont typeface="Arial"/>
              <a:buNone/>
            </a:pPr>
            <a:r>
              <a:t/>
            </a:r>
            <a:endParaRPr>
              <a:solidFill>
                <a:srgbClr val="000000"/>
              </a:solidFill>
            </a:endParaRPr>
          </a:p>
        </p:txBody>
      </p:sp>
      <p:pic>
        <p:nvPicPr>
          <p:cNvPr id="508" name="Google Shape;508;p78"/>
          <p:cNvPicPr preferRelativeResize="0"/>
          <p:nvPr/>
        </p:nvPicPr>
        <p:blipFill rotWithShape="1">
          <a:blip r:embed="rId3">
            <a:alphaModFix/>
          </a:blip>
          <a:srcRect b="0" l="0" r="0" t="0"/>
          <a:stretch/>
        </p:blipFill>
        <p:spPr>
          <a:xfrm>
            <a:off x="2788473" y="3649102"/>
            <a:ext cx="3567055" cy="97366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9"/>
          <p:cNvSpPr txBox="1"/>
          <p:nvPr>
            <p:ph type="title"/>
          </p:nvPr>
        </p:nvSpPr>
        <p:spPr>
          <a:xfrm>
            <a:off x="311700" y="46377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r>
              <a:rPr lang="en" sz="2400">
                <a:solidFill>
                  <a:srgbClr val="000000"/>
                </a:solidFill>
              </a:rPr>
              <a:t>An Example of KMeans Clustering</a:t>
            </a:r>
            <a:endParaRPr sz="700"/>
          </a:p>
        </p:txBody>
      </p:sp>
      <p:pic>
        <p:nvPicPr>
          <p:cNvPr id="515" name="Google Shape;515;p79"/>
          <p:cNvPicPr preferRelativeResize="0"/>
          <p:nvPr>
            <p:ph idx="1" type="body"/>
          </p:nvPr>
        </p:nvPicPr>
        <p:blipFill rotWithShape="1">
          <a:blip r:embed="rId3">
            <a:alphaModFix/>
          </a:blip>
          <a:srcRect b="0" l="0" r="0" t="0"/>
          <a:stretch/>
        </p:blipFill>
        <p:spPr>
          <a:xfrm>
            <a:off x="311700" y="1507925"/>
            <a:ext cx="3820800" cy="2421600"/>
          </a:xfrm>
          <a:prstGeom prst="rect">
            <a:avLst/>
          </a:prstGeom>
          <a:noFill/>
          <a:ln cap="flat" cmpd="sng" w="9525">
            <a:solidFill>
              <a:schemeClr val="lt1"/>
            </a:solidFill>
            <a:prstDash val="solid"/>
            <a:round/>
            <a:headEnd len="sm" w="sm" type="none"/>
            <a:tailEnd len="sm" w="sm" type="none"/>
          </a:ln>
        </p:spPr>
      </p:pic>
      <p:pic>
        <p:nvPicPr>
          <p:cNvPr id="516" name="Google Shape;516;p79"/>
          <p:cNvPicPr preferRelativeResize="0"/>
          <p:nvPr/>
        </p:nvPicPr>
        <p:blipFill rotWithShape="1">
          <a:blip r:embed="rId4">
            <a:alphaModFix/>
          </a:blip>
          <a:srcRect b="0" l="0" r="0" t="0"/>
          <a:stretch/>
        </p:blipFill>
        <p:spPr>
          <a:xfrm>
            <a:off x="4967110" y="1507921"/>
            <a:ext cx="3996531" cy="2421731"/>
          </a:xfrm>
          <a:prstGeom prst="rect">
            <a:avLst/>
          </a:prstGeom>
          <a:noFill/>
          <a:ln>
            <a:noFill/>
          </a:ln>
        </p:spPr>
      </p:pic>
      <p:sp>
        <p:nvSpPr>
          <p:cNvPr id="517" name="Google Shape;517;p79"/>
          <p:cNvSpPr/>
          <p:nvPr/>
        </p:nvSpPr>
        <p:spPr>
          <a:xfrm>
            <a:off x="4176891" y="2381693"/>
            <a:ext cx="682200" cy="337200"/>
          </a:xfrm>
          <a:prstGeom prst="notchedRightArrow">
            <a:avLst>
              <a:gd fmla="val 50000" name="adj1"/>
              <a:gd fmla="val 50000" name="adj2"/>
            </a:avLst>
          </a:prstGeom>
          <a:solidFill>
            <a:schemeClr val="lt2"/>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0"/>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Strengths and Weakness of KMeans </a:t>
            </a:r>
            <a:endParaRPr sz="2400">
              <a:solidFill>
                <a:srgbClr val="000000"/>
              </a:solidFill>
            </a:endParaRPr>
          </a:p>
        </p:txBody>
      </p:sp>
      <p:sp>
        <p:nvSpPr>
          <p:cNvPr id="524" name="Google Shape;524;p80"/>
          <p:cNvSpPr txBox="1"/>
          <p:nvPr>
            <p:ph idx="1" type="body"/>
          </p:nvPr>
        </p:nvSpPr>
        <p:spPr>
          <a:xfrm>
            <a:off x="311700" y="1373675"/>
            <a:ext cx="40578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100"/>
              <a:buNone/>
            </a:pPr>
            <a:r>
              <a:rPr b="1" lang="en" sz="1400"/>
              <a:t>Strength</a:t>
            </a:r>
            <a:endParaRPr sz="700"/>
          </a:p>
          <a:p>
            <a:pPr indent="0" lvl="0" marL="0" rtl="0" algn="l">
              <a:lnSpc>
                <a:spcPct val="90000"/>
              </a:lnSpc>
              <a:spcBef>
                <a:spcPts val="500"/>
              </a:spcBef>
              <a:spcAft>
                <a:spcPts val="0"/>
              </a:spcAft>
              <a:buSzPts val="1100"/>
              <a:buNone/>
            </a:pPr>
            <a:r>
              <a:t/>
            </a:r>
            <a:endParaRPr b="1" sz="700"/>
          </a:p>
          <a:p>
            <a:pPr indent="0" lvl="0" marL="0" rtl="0" algn="l">
              <a:lnSpc>
                <a:spcPct val="90000"/>
              </a:lnSpc>
              <a:spcBef>
                <a:spcPts val="500"/>
              </a:spcBef>
              <a:spcAft>
                <a:spcPts val="0"/>
              </a:spcAft>
              <a:buSzPts val="1100"/>
              <a:buNone/>
            </a:pPr>
            <a:r>
              <a:rPr lang="en" sz="1400"/>
              <a:t>Simple: easy to understand and to implement</a:t>
            </a:r>
            <a:endParaRPr sz="1400"/>
          </a:p>
          <a:p>
            <a:pPr indent="0" lvl="0" marL="0" rtl="0" algn="l">
              <a:lnSpc>
                <a:spcPct val="90000"/>
              </a:lnSpc>
              <a:spcBef>
                <a:spcPts val="500"/>
              </a:spcBef>
              <a:spcAft>
                <a:spcPts val="0"/>
              </a:spcAft>
              <a:buSzPts val="1100"/>
              <a:buNone/>
            </a:pPr>
            <a:r>
              <a:rPr lang="en" sz="1400"/>
              <a:t>Efficient: Time complexity: O(tkn), </a:t>
            </a:r>
            <a:endParaRPr sz="1400"/>
          </a:p>
          <a:p>
            <a:pPr indent="-241300" lvl="1" marL="508000" rtl="0" algn="l">
              <a:lnSpc>
                <a:spcPct val="90000"/>
              </a:lnSpc>
              <a:spcBef>
                <a:spcPts val="500"/>
              </a:spcBef>
              <a:spcAft>
                <a:spcPts val="0"/>
              </a:spcAft>
              <a:buClr>
                <a:schemeClr val="dk2"/>
              </a:buClr>
              <a:buSzPts val="1200"/>
              <a:buFont typeface="Arial"/>
              <a:buChar char="•"/>
            </a:pPr>
            <a:r>
              <a:rPr lang="en" sz="1200"/>
              <a:t>where n is the number of data points, </a:t>
            </a:r>
            <a:endParaRPr sz="1200"/>
          </a:p>
          <a:p>
            <a:pPr indent="-241300" lvl="1" marL="508000" rtl="0" algn="l">
              <a:lnSpc>
                <a:spcPct val="90000"/>
              </a:lnSpc>
              <a:spcBef>
                <a:spcPts val="500"/>
              </a:spcBef>
              <a:spcAft>
                <a:spcPts val="0"/>
              </a:spcAft>
              <a:buClr>
                <a:schemeClr val="dk2"/>
              </a:buClr>
              <a:buSzPts val="1200"/>
              <a:buFont typeface="Arial"/>
              <a:buChar char="•"/>
            </a:pPr>
            <a:r>
              <a:rPr lang="en" sz="1200"/>
              <a:t>k is the number of clusters, and </a:t>
            </a:r>
            <a:endParaRPr sz="1200"/>
          </a:p>
          <a:p>
            <a:pPr indent="-241300" lvl="1" marL="508000" rtl="0" algn="l">
              <a:lnSpc>
                <a:spcPct val="90000"/>
              </a:lnSpc>
              <a:spcBef>
                <a:spcPts val="500"/>
              </a:spcBef>
              <a:spcAft>
                <a:spcPts val="0"/>
              </a:spcAft>
              <a:buClr>
                <a:schemeClr val="dk2"/>
              </a:buClr>
              <a:buSzPts val="1200"/>
              <a:buFont typeface="Arial"/>
              <a:buChar char="•"/>
            </a:pPr>
            <a:r>
              <a:rPr lang="en" sz="1200"/>
              <a:t>t is the number of iterations. </a:t>
            </a:r>
            <a:endParaRPr sz="1200"/>
          </a:p>
          <a:p>
            <a:pPr indent="-241300" lvl="1" marL="508000" rtl="0" algn="l">
              <a:lnSpc>
                <a:spcPct val="90000"/>
              </a:lnSpc>
              <a:spcBef>
                <a:spcPts val="500"/>
              </a:spcBef>
              <a:spcAft>
                <a:spcPts val="0"/>
              </a:spcAft>
              <a:buSzPts val="1200"/>
              <a:buChar char="•"/>
            </a:pPr>
            <a:r>
              <a:t/>
            </a:r>
            <a:endParaRPr sz="1200"/>
          </a:p>
          <a:p>
            <a:pPr indent="0" lvl="0" marL="0" rtl="0" algn="l">
              <a:lnSpc>
                <a:spcPct val="90000"/>
              </a:lnSpc>
              <a:spcBef>
                <a:spcPts val="500"/>
              </a:spcBef>
              <a:spcAft>
                <a:spcPts val="0"/>
              </a:spcAft>
              <a:buSzPts val="1100"/>
              <a:buNone/>
            </a:pPr>
            <a:r>
              <a:rPr lang="en" sz="1400"/>
              <a:t>Since both k and t are small, k-means is considered a linear algorithm</a:t>
            </a:r>
            <a:endParaRPr sz="1400"/>
          </a:p>
          <a:p>
            <a:pPr indent="0" lvl="0" marL="0" rtl="0" algn="l">
              <a:lnSpc>
                <a:spcPct val="90000"/>
              </a:lnSpc>
              <a:spcBef>
                <a:spcPts val="500"/>
              </a:spcBef>
              <a:spcAft>
                <a:spcPts val="0"/>
              </a:spcAft>
              <a:buSzPts val="1100"/>
              <a:buNone/>
            </a:pPr>
            <a:r>
              <a:rPr lang="en" sz="1400"/>
              <a:t>The most popular clustering algorithm</a:t>
            </a:r>
            <a:endParaRPr sz="1400"/>
          </a:p>
          <a:p>
            <a:pPr indent="0" lvl="0" marL="0" rtl="0" algn="l">
              <a:lnSpc>
                <a:spcPct val="90000"/>
              </a:lnSpc>
              <a:spcBef>
                <a:spcPts val="500"/>
              </a:spcBef>
              <a:spcAft>
                <a:spcPts val="0"/>
              </a:spcAft>
              <a:buSzPts val="1100"/>
              <a:buNone/>
            </a:pPr>
            <a:r>
              <a:t/>
            </a:r>
            <a:endParaRPr sz="700"/>
          </a:p>
          <a:p>
            <a:pPr indent="0" lvl="0" marL="0" rtl="0" algn="l">
              <a:lnSpc>
                <a:spcPct val="90000"/>
              </a:lnSpc>
              <a:spcBef>
                <a:spcPts val="500"/>
              </a:spcBef>
              <a:spcAft>
                <a:spcPts val="0"/>
              </a:spcAft>
              <a:buSzPts val="1100"/>
              <a:buNone/>
            </a:pPr>
            <a:r>
              <a:t/>
            </a:r>
            <a:endParaRPr sz="700"/>
          </a:p>
          <a:p>
            <a:pPr indent="0" lvl="0" marL="0" rtl="0" algn="l">
              <a:lnSpc>
                <a:spcPct val="90000"/>
              </a:lnSpc>
              <a:spcBef>
                <a:spcPts val="500"/>
              </a:spcBef>
              <a:spcAft>
                <a:spcPts val="0"/>
              </a:spcAft>
              <a:buSzPts val="1100"/>
              <a:buNone/>
            </a:pPr>
            <a:r>
              <a:t/>
            </a:r>
            <a:endParaRPr sz="700"/>
          </a:p>
          <a:p>
            <a:pPr indent="0" lvl="0" marL="0" rtl="0" algn="l">
              <a:lnSpc>
                <a:spcPct val="90000"/>
              </a:lnSpc>
              <a:spcBef>
                <a:spcPts val="500"/>
              </a:spcBef>
              <a:spcAft>
                <a:spcPts val="0"/>
              </a:spcAft>
              <a:buSzPts val="1100"/>
              <a:buNone/>
            </a:pPr>
            <a:r>
              <a:t/>
            </a:r>
            <a:endParaRPr sz="700"/>
          </a:p>
          <a:p>
            <a:pPr indent="-165100" lvl="0" marL="228600" rtl="0" algn="l">
              <a:lnSpc>
                <a:spcPct val="90000"/>
              </a:lnSpc>
              <a:spcBef>
                <a:spcPts val="500"/>
              </a:spcBef>
              <a:spcAft>
                <a:spcPts val="0"/>
              </a:spcAft>
              <a:buClr>
                <a:schemeClr val="dk2"/>
              </a:buClr>
              <a:buSzPts val="1100"/>
              <a:buFont typeface="Arial"/>
              <a:buNone/>
            </a:pPr>
            <a:r>
              <a:t/>
            </a:r>
            <a:endParaRPr sz="700">
              <a:solidFill>
                <a:srgbClr val="000000"/>
              </a:solidFill>
            </a:endParaRPr>
          </a:p>
        </p:txBody>
      </p:sp>
      <p:sp>
        <p:nvSpPr>
          <p:cNvPr id="525" name="Google Shape;525;p80"/>
          <p:cNvSpPr txBox="1"/>
          <p:nvPr/>
        </p:nvSpPr>
        <p:spPr>
          <a:xfrm>
            <a:off x="4675098" y="1373674"/>
            <a:ext cx="3779700" cy="3460800"/>
          </a:xfrm>
          <a:prstGeom prst="rect">
            <a:avLst/>
          </a:prstGeom>
          <a:noFill/>
          <a:ln>
            <a:noFill/>
          </a:ln>
        </p:spPr>
        <p:txBody>
          <a:bodyPr anchorCtr="0" anchor="t" bIns="22850" lIns="45725" spcFirstLastPara="1" rIns="45725" wrap="square" tIns="22850">
            <a:noAutofit/>
          </a:bodyPr>
          <a:lstStyle/>
          <a:p>
            <a:pPr indent="0" lvl="0" marL="0" marR="0" rtl="0" algn="l">
              <a:lnSpc>
                <a:spcPct val="90000"/>
              </a:lnSpc>
              <a:spcBef>
                <a:spcPts val="0"/>
              </a:spcBef>
              <a:spcAft>
                <a:spcPts val="0"/>
              </a:spcAft>
              <a:buClr>
                <a:schemeClr val="dk1"/>
              </a:buClr>
              <a:buSzPts val="1100"/>
              <a:buFont typeface="Arial"/>
              <a:buNone/>
            </a:pPr>
            <a:r>
              <a:rPr b="1" i="0" lang="en" sz="1400" u="none" cap="none" strike="noStrike">
                <a:solidFill>
                  <a:schemeClr val="dk2"/>
                </a:solidFill>
                <a:latin typeface="Arial"/>
                <a:ea typeface="Arial"/>
                <a:cs typeface="Arial"/>
                <a:sym typeface="Arial"/>
              </a:rPr>
              <a:t>Weakness</a:t>
            </a:r>
            <a:endParaRPr sz="700"/>
          </a:p>
          <a:p>
            <a:pPr indent="0" lvl="0" marL="0" marR="0" rtl="0" algn="l">
              <a:lnSpc>
                <a:spcPct val="90000"/>
              </a:lnSpc>
              <a:spcBef>
                <a:spcPts val="500"/>
              </a:spcBef>
              <a:spcAft>
                <a:spcPts val="0"/>
              </a:spcAft>
              <a:buClr>
                <a:schemeClr val="dk1"/>
              </a:buClr>
              <a:buSzPts val="1100"/>
              <a:buFont typeface="Arial"/>
              <a:buNone/>
            </a:pPr>
            <a:r>
              <a:t/>
            </a:r>
            <a:endParaRPr b="1" i="0" sz="1400" u="none" cap="none" strike="noStrike">
              <a:solidFill>
                <a:schemeClr val="dk2"/>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rPr b="0" i="0" lang="en" sz="1400" u="none" cap="none" strike="noStrike">
                <a:solidFill>
                  <a:schemeClr val="dk2"/>
                </a:solidFill>
                <a:latin typeface="Arial"/>
                <a:ea typeface="Arial"/>
                <a:cs typeface="Arial"/>
                <a:sym typeface="Arial"/>
              </a:rPr>
              <a:t>The user needs to specify k.</a:t>
            </a:r>
            <a:endParaRPr sz="700"/>
          </a:p>
          <a:p>
            <a:pPr indent="0" lvl="0" marL="0" marR="0" rtl="0" algn="l">
              <a:lnSpc>
                <a:spcPct val="90000"/>
              </a:lnSpc>
              <a:spcBef>
                <a:spcPts val="500"/>
              </a:spcBef>
              <a:spcAft>
                <a:spcPts val="0"/>
              </a:spcAft>
              <a:buClr>
                <a:schemeClr val="dk1"/>
              </a:buClr>
              <a:buSzPts val="1100"/>
              <a:buFont typeface="Arial"/>
              <a:buNone/>
            </a:pPr>
            <a:r>
              <a:rPr b="0" i="0" lang="en" sz="1400" u="none" cap="none" strike="noStrike">
                <a:solidFill>
                  <a:schemeClr val="dk2"/>
                </a:solidFill>
                <a:latin typeface="Arial"/>
                <a:ea typeface="Arial"/>
                <a:cs typeface="Arial"/>
                <a:sym typeface="Arial"/>
              </a:rPr>
              <a:t>The algorithm is sensitive to outliers</a:t>
            </a:r>
            <a:endParaRPr sz="700"/>
          </a:p>
          <a:p>
            <a:pPr indent="-222250" lvl="1" marL="508000" marR="0" rtl="0" algn="l">
              <a:lnSpc>
                <a:spcPct val="90000"/>
              </a:lnSpc>
              <a:spcBef>
                <a:spcPts val="500"/>
              </a:spcBef>
              <a:spcAft>
                <a:spcPts val="0"/>
              </a:spcAft>
              <a:buClr>
                <a:schemeClr val="dk2"/>
              </a:buClr>
              <a:buSzPts val="900"/>
              <a:buFont typeface="Arial"/>
              <a:buChar char="•"/>
            </a:pPr>
            <a:r>
              <a:rPr b="0" i="0" lang="en" sz="1200" u="none" cap="none" strike="noStrike">
                <a:solidFill>
                  <a:schemeClr val="dk2"/>
                </a:solidFill>
                <a:latin typeface="Arial"/>
                <a:ea typeface="Arial"/>
                <a:cs typeface="Arial"/>
                <a:sym typeface="Arial"/>
              </a:rPr>
              <a:t>Outliers are data points that are very far away from other data points. </a:t>
            </a:r>
            <a:endParaRPr sz="700"/>
          </a:p>
          <a:p>
            <a:pPr indent="-222250" lvl="1" marL="508000" marR="0" rtl="0" algn="l">
              <a:lnSpc>
                <a:spcPct val="90000"/>
              </a:lnSpc>
              <a:spcBef>
                <a:spcPts val="500"/>
              </a:spcBef>
              <a:spcAft>
                <a:spcPts val="0"/>
              </a:spcAft>
              <a:buClr>
                <a:schemeClr val="dk2"/>
              </a:buClr>
              <a:buSzPts val="900"/>
              <a:buFont typeface="Arial"/>
              <a:buChar char="•"/>
            </a:pPr>
            <a:r>
              <a:rPr b="0" i="0" lang="en" sz="1200" u="none" cap="none" strike="noStrike">
                <a:solidFill>
                  <a:schemeClr val="dk2"/>
                </a:solidFill>
                <a:latin typeface="Arial"/>
                <a:ea typeface="Arial"/>
                <a:cs typeface="Arial"/>
                <a:sym typeface="Arial"/>
              </a:rPr>
              <a:t>Outliers could be errors in the data recording or some special data points with very different values. </a:t>
            </a:r>
            <a:endParaRPr sz="700"/>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165100" lvl="0" marL="228600" marR="0" rtl="0" algn="l">
              <a:lnSpc>
                <a:spcPct val="90000"/>
              </a:lnSpc>
              <a:spcBef>
                <a:spcPts val="500"/>
              </a:spcBef>
              <a:spcAft>
                <a:spcPts val="0"/>
              </a:spcAft>
              <a:buClr>
                <a:schemeClr val="dk2"/>
              </a:buClr>
              <a:buSzPts val="1100"/>
              <a:buFont typeface="Arial"/>
              <a:buNone/>
            </a:pPr>
            <a:r>
              <a:t/>
            </a:r>
            <a:endParaRPr b="0" i="0" sz="1400" u="none" cap="none" strike="noStrike">
              <a:solidFill>
                <a:srgbClr val="000000"/>
              </a:solidFill>
              <a:latin typeface="Arial"/>
              <a:ea typeface="Arial"/>
              <a:cs typeface="Arial"/>
              <a:sym typeface="Arial"/>
            </a:endParaRPr>
          </a:p>
        </p:txBody>
      </p:sp>
      <p:pic>
        <p:nvPicPr>
          <p:cNvPr id="526" name="Google Shape;526;p80"/>
          <p:cNvPicPr preferRelativeResize="0"/>
          <p:nvPr/>
        </p:nvPicPr>
        <p:blipFill rotWithShape="1">
          <a:blip r:embed="rId3">
            <a:alphaModFix/>
          </a:blip>
          <a:srcRect b="0" l="0" r="0" t="0"/>
          <a:stretch/>
        </p:blipFill>
        <p:spPr>
          <a:xfrm>
            <a:off x="3470660" y="3568588"/>
            <a:ext cx="2489769" cy="15037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4"/>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t>Feature Reduction</a:t>
            </a:r>
            <a:endParaRPr/>
          </a:p>
        </p:txBody>
      </p:sp>
      <p:sp>
        <p:nvSpPr>
          <p:cNvPr id="294" name="Google Shape;294;p54"/>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100"/>
              <a:buNone/>
            </a:pPr>
            <a:r>
              <a:rPr lang="en"/>
              <a:t>A linear or non-linear transform on the original feature space. </a:t>
            </a:r>
            <a:endParaRPr/>
          </a:p>
        </p:txBody>
      </p:sp>
      <p:sp>
        <p:nvSpPr>
          <p:cNvPr id="295" name="Google Shape;295;p54"/>
          <p:cNvSpPr txBox="1"/>
          <p:nvPr/>
        </p:nvSpPr>
        <p:spPr>
          <a:xfrm>
            <a:off x="409670" y="2174488"/>
            <a:ext cx="7708200" cy="28479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Unsupervised methods</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FF0000"/>
                </a:solidFill>
                <a:latin typeface="Arial"/>
                <a:ea typeface="Arial"/>
                <a:cs typeface="Arial"/>
                <a:sym typeface="Arial"/>
              </a:rPr>
              <a:t>Principal Component Analysis (PCA) </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Independent Component Analysis (ICA)</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Autoencoder</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chemeClr val="dk2"/>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Supervised methods</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chemeClr val="dk2"/>
                </a:solidFill>
                <a:latin typeface="Arial"/>
                <a:ea typeface="Arial"/>
                <a:cs typeface="Arial"/>
                <a:sym typeface="Arial"/>
              </a:rPr>
              <a:t>Linear Discriminant Analysis (LDA) </a:t>
            </a:r>
            <a:endParaRPr sz="700"/>
          </a:p>
          <a:p>
            <a:pPr indent="-152400" lvl="1" marL="698500" marR="0" rtl="0" algn="l">
              <a:lnSpc>
                <a:spcPct val="90000"/>
              </a:lnSpc>
              <a:spcBef>
                <a:spcPts val="500"/>
              </a:spcBef>
              <a:spcAft>
                <a:spcPts val="0"/>
              </a:spcAft>
              <a:buClr>
                <a:schemeClr val="dk2"/>
              </a:buClr>
              <a:buSzPts val="1200"/>
              <a:buFont typeface="Courier New"/>
              <a:buNone/>
            </a:pPr>
            <a:r>
              <a:t/>
            </a:r>
            <a:endParaRPr b="1" i="1" sz="1200" u="none" cap="none" strike="noStrike">
              <a:solidFill>
                <a:srgbClr val="000000"/>
              </a:solidFill>
              <a:latin typeface="Times New Roman"/>
              <a:ea typeface="Times New Roman"/>
              <a:cs typeface="Times New Roman"/>
              <a:sym typeface="Times New Roman"/>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1"/>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marR="0" rtl="0" algn="l">
              <a:lnSpc>
                <a:spcPct val="90000"/>
              </a:lnSpc>
              <a:spcBef>
                <a:spcPts val="0"/>
              </a:spcBef>
              <a:spcAft>
                <a:spcPts val="0"/>
              </a:spcAft>
              <a:buNone/>
            </a:pPr>
            <a:br>
              <a:rPr lang="en" sz="2400">
                <a:solidFill>
                  <a:srgbClr val="000000"/>
                </a:solidFill>
              </a:rPr>
            </a:br>
            <a:r>
              <a:rPr lang="en" sz="2400">
                <a:solidFill>
                  <a:srgbClr val="000000"/>
                </a:solidFill>
              </a:rPr>
              <a:t>Strengths and Weakness of KMeans </a:t>
            </a:r>
            <a:endParaRPr sz="2400">
              <a:solidFill>
                <a:srgbClr val="000000"/>
              </a:solidFill>
            </a:endParaRPr>
          </a:p>
        </p:txBody>
      </p:sp>
      <p:sp>
        <p:nvSpPr>
          <p:cNvPr id="533" name="Google Shape;533;p81"/>
          <p:cNvSpPr txBox="1"/>
          <p:nvPr/>
        </p:nvSpPr>
        <p:spPr>
          <a:xfrm>
            <a:off x="602828" y="1203553"/>
            <a:ext cx="6999600" cy="3460800"/>
          </a:xfrm>
          <a:prstGeom prst="rect">
            <a:avLst/>
          </a:prstGeom>
          <a:noFill/>
          <a:ln>
            <a:noFill/>
          </a:ln>
        </p:spPr>
        <p:txBody>
          <a:bodyPr anchorCtr="0" anchor="t" bIns="22850" lIns="45725" spcFirstLastPara="1" rIns="45725" wrap="square" tIns="22850">
            <a:noAutofit/>
          </a:bodyPr>
          <a:lstStyle/>
          <a:p>
            <a:pPr indent="0" lvl="0" marL="0" marR="0" rtl="0" algn="l">
              <a:lnSpc>
                <a:spcPct val="90000"/>
              </a:lnSpc>
              <a:spcBef>
                <a:spcPts val="0"/>
              </a:spcBef>
              <a:spcAft>
                <a:spcPts val="0"/>
              </a:spcAft>
              <a:buClr>
                <a:schemeClr val="dk1"/>
              </a:buClr>
              <a:buSzPts val="1100"/>
              <a:buFont typeface="Arial"/>
              <a:buNone/>
            </a:pPr>
            <a:r>
              <a:rPr b="1" i="0" lang="en" sz="1400" u="none" cap="none" strike="noStrike">
                <a:solidFill>
                  <a:schemeClr val="dk2"/>
                </a:solidFill>
                <a:latin typeface="Arial"/>
                <a:ea typeface="Arial"/>
                <a:cs typeface="Arial"/>
                <a:sym typeface="Arial"/>
              </a:rPr>
              <a:t>Weakness</a:t>
            </a:r>
            <a:endParaRPr sz="700"/>
          </a:p>
          <a:p>
            <a:pPr indent="0" lvl="0" marL="0" marR="0" rtl="0" algn="l">
              <a:lnSpc>
                <a:spcPct val="90000"/>
              </a:lnSpc>
              <a:spcBef>
                <a:spcPts val="500"/>
              </a:spcBef>
              <a:spcAft>
                <a:spcPts val="0"/>
              </a:spcAft>
              <a:buClr>
                <a:schemeClr val="dk1"/>
              </a:buClr>
              <a:buSzPts val="1100"/>
              <a:buFont typeface="Arial"/>
              <a:buNone/>
            </a:pPr>
            <a:r>
              <a:t/>
            </a:r>
            <a:endParaRPr b="1" i="0" sz="1400" u="none" cap="none" strike="noStrike">
              <a:solidFill>
                <a:schemeClr val="dk2"/>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rPr b="0" i="0" lang="en" sz="1400" u="none" cap="none" strike="noStrike">
                <a:solidFill>
                  <a:schemeClr val="dk2"/>
                </a:solidFill>
                <a:latin typeface="Arial"/>
                <a:ea typeface="Arial"/>
                <a:cs typeface="Arial"/>
                <a:sym typeface="Arial"/>
              </a:rPr>
              <a:t>Processing outliers</a:t>
            </a:r>
            <a:endParaRPr sz="700"/>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rPr b="0" i="0" lang="en" sz="1400" u="none" cap="none" strike="noStrike">
                <a:solidFill>
                  <a:schemeClr val="dk2"/>
                </a:solidFill>
                <a:latin typeface="Arial"/>
                <a:ea typeface="Arial"/>
                <a:cs typeface="Arial"/>
                <a:sym typeface="Arial"/>
              </a:rPr>
              <a:t>Remove some data points in the clustering process that are much further away from the centroids than other data points. </a:t>
            </a:r>
            <a:endParaRPr sz="700"/>
          </a:p>
          <a:p>
            <a:pPr indent="-222250" lvl="1" marL="508000" marR="0" rtl="0" algn="l">
              <a:lnSpc>
                <a:spcPct val="90000"/>
              </a:lnSpc>
              <a:spcBef>
                <a:spcPts val="500"/>
              </a:spcBef>
              <a:spcAft>
                <a:spcPts val="0"/>
              </a:spcAft>
              <a:buClr>
                <a:schemeClr val="dk2"/>
              </a:buClr>
              <a:buSzPts val="900"/>
              <a:buFont typeface="Arial"/>
              <a:buChar char="•"/>
            </a:pPr>
            <a:r>
              <a:rPr b="0" i="0" lang="en" sz="1200" u="none" cap="none" strike="noStrike">
                <a:solidFill>
                  <a:schemeClr val="dk2"/>
                </a:solidFill>
                <a:latin typeface="Arial"/>
                <a:ea typeface="Arial"/>
                <a:cs typeface="Arial"/>
                <a:sym typeface="Arial"/>
              </a:rPr>
              <a:t>To be safe, we may want to monitor these possible outliers over a few iterations and then decide to remove them. </a:t>
            </a:r>
            <a:endParaRPr sz="700"/>
          </a:p>
          <a:p>
            <a:pPr indent="0" lvl="0" marL="0" marR="0" rtl="0" algn="l">
              <a:lnSpc>
                <a:spcPct val="90000"/>
              </a:lnSpc>
              <a:spcBef>
                <a:spcPts val="500"/>
              </a:spcBef>
              <a:spcAft>
                <a:spcPts val="0"/>
              </a:spcAft>
              <a:buClr>
                <a:schemeClr val="dk1"/>
              </a:buClr>
              <a:buSzPts val="1100"/>
              <a:buFont typeface="Arial"/>
              <a:buNone/>
            </a:pPr>
            <a:r>
              <a:rPr b="0" i="0" lang="en" sz="1400" u="none" cap="none" strike="noStrike">
                <a:solidFill>
                  <a:schemeClr val="dk2"/>
                </a:solidFill>
                <a:latin typeface="Arial"/>
                <a:ea typeface="Arial"/>
                <a:cs typeface="Arial"/>
                <a:sym typeface="Arial"/>
              </a:rPr>
              <a:t>Perform random sampling. </a:t>
            </a:r>
            <a:endParaRPr sz="700"/>
          </a:p>
          <a:p>
            <a:pPr indent="-222250" lvl="1" marL="508000" marR="0" rtl="0" algn="l">
              <a:lnSpc>
                <a:spcPct val="90000"/>
              </a:lnSpc>
              <a:spcBef>
                <a:spcPts val="500"/>
              </a:spcBef>
              <a:spcAft>
                <a:spcPts val="0"/>
              </a:spcAft>
              <a:buClr>
                <a:schemeClr val="dk2"/>
              </a:buClr>
              <a:buSzPts val="900"/>
              <a:buFont typeface="Arial"/>
              <a:buChar char="•"/>
            </a:pPr>
            <a:r>
              <a:rPr b="0" i="0" lang="en" sz="1200" u="none" cap="none" strike="noStrike">
                <a:solidFill>
                  <a:schemeClr val="dk2"/>
                </a:solidFill>
                <a:latin typeface="Arial"/>
                <a:ea typeface="Arial"/>
                <a:cs typeface="Arial"/>
                <a:sym typeface="Arial"/>
              </a:rPr>
              <a:t>Since in sampling we only choose a small subset of the data points, the chance of selecting an outlier is very small. </a:t>
            </a:r>
            <a:endParaRPr sz="700"/>
          </a:p>
          <a:p>
            <a:pPr indent="-222250" lvl="1" marL="508000" marR="0" rtl="0" algn="l">
              <a:lnSpc>
                <a:spcPct val="90000"/>
              </a:lnSpc>
              <a:spcBef>
                <a:spcPts val="500"/>
              </a:spcBef>
              <a:spcAft>
                <a:spcPts val="0"/>
              </a:spcAft>
              <a:buClr>
                <a:schemeClr val="dk2"/>
              </a:buClr>
              <a:buSzPts val="900"/>
              <a:buFont typeface="Arial"/>
              <a:buChar char="•"/>
            </a:pPr>
            <a:r>
              <a:rPr b="0" i="0" lang="en" sz="1200" u="none" cap="none" strike="noStrike">
                <a:solidFill>
                  <a:schemeClr val="dk2"/>
                </a:solidFill>
                <a:latin typeface="Arial"/>
                <a:ea typeface="Arial"/>
                <a:cs typeface="Arial"/>
                <a:sym typeface="Arial"/>
              </a:rPr>
              <a:t>Assign the rest of the data points to the clusters by distance or similarity comparison, or classification</a:t>
            </a:r>
            <a:endParaRPr sz="700"/>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165100" lvl="0" marL="228600" marR="0" rtl="0" algn="l">
              <a:lnSpc>
                <a:spcPct val="90000"/>
              </a:lnSpc>
              <a:spcBef>
                <a:spcPts val="500"/>
              </a:spcBef>
              <a:spcAft>
                <a:spcPts val="0"/>
              </a:spcAft>
              <a:buClr>
                <a:schemeClr val="dk2"/>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2"/>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marR="0" rtl="0" algn="l">
              <a:lnSpc>
                <a:spcPct val="90000"/>
              </a:lnSpc>
              <a:spcBef>
                <a:spcPts val="0"/>
              </a:spcBef>
              <a:spcAft>
                <a:spcPts val="0"/>
              </a:spcAft>
              <a:buNone/>
            </a:pPr>
            <a:br>
              <a:rPr lang="en" sz="2400">
                <a:solidFill>
                  <a:srgbClr val="000000"/>
                </a:solidFill>
              </a:rPr>
            </a:br>
            <a:r>
              <a:rPr lang="en" sz="2400">
                <a:solidFill>
                  <a:srgbClr val="000000"/>
                </a:solidFill>
              </a:rPr>
              <a:t>Strengths and Weakness of KMeans </a:t>
            </a:r>
            <a:endParaRPr sz="2400">
              <a:solidFill>
                <a:srgbClr val="000000"/>
              </a:solidFill>
            </a:endParaRPr>
          </a:p>
        </p:txBody>
      </p:sp>
      <p:sp>
        <p:nvSpPr>
          <p:cNvPr id="540" name="Google Shape;540;p82"/>
          <p:cNvSpPr txBox="1"/>
          <p:nvPr/>
        </p:nvSpPr>
        <p:spPr>
          <a:xfrm>
            <a:off x="602828" y="1203553"/>
            <a:ext cx="6999600" cy="3460800"/>
          </a:xfrm>
          <a:prstGeom prst="rect">
            <a:avLst/>
          </a:prstGeom>
          <a:noFill/>
          <a:ln>
            <a:noFill/>
          </a:ln>
        </p:spPr>
        <p:txBody>
          <a:bodyPr anchorCtr="0" anchor="t" bIns="22850" lIns="45725" spcFirstLastPara="1" rIns="45725" wrap="square" tIns="22850">
            <a:noAutofit/>
          </a:bodyPr>
          <a:lstStyle/>
          <a:p>
            <a:pPr indent="0" lvl="0" marL="0" marR="0" rtl="0" algn="l">
              <a:lnSpc>
                <a:spcPct val="90000"/>
              </a:lnSpc>
              <a:spcBef>
                <a:spcPts val="0"/>
              </a:spcBef>
              <a:spcAft>
                <a:spcPts val="0"/>
              </a:spcAft>
              <a:buClr>
                <a:schemeClr val="dk1"/>
              </a:buClr>
              <a:buSzPts val="1100"/>
              <a:buFont typeface="Arial"/>
              <a:buNone/>
            </a:pPr>
            <a:r>
              <a:rPr b="1" i="0" lang="en" sz="1400" u="none" cap="none" strike="noStrike">
                <a:solidFill>
                  <a:schemeClr val="dk2"/>
                </a:solidFill>
                <a:latin typeface="Arial"/>
                <a:ea typeface="Arial"/>
                <a:cs typeface="Arial"/>
                <a:sym typeface="Arial"/>
              </a:rPr>
              <a:t>Weakness</a:t>
            </a:r>
            <a:endParaRPr sz="700"/>
          </a:p>
          <a:p>
            <a:pPr indent="0" lvl="0" marL="0" marR="0" rtl="0" algn="l">
              <a:lnSpc>
                <a:spcPct val="90000"/>
              </a:lnSpc>
              <a:spcBef>
                <a:spcPts val="500"/>
              </a:spcBef>
              <a:spcAft>
                <a:spcPts val="0"/>
              </a:spcAft>
              <a:buClr>
                <a:schemeClr val="dk1"/>
              </a:buClr>
              <a:buSzPts val="1100"/>
              <a:buFont typeface="Arial"/>
              <a:buNone/>
            </a:pPr>
            <a:r>
              <a:t/>
            </a:r>
            <a:endParaRPr b="1" i="0" sz="1400" u="none" cap="none" strike="noStrike">
              <a:solidFill>
                <a:schemeClr val="dk2"/>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rPr b="0" i="0" lang="en" sz="1400" u="none" cap="none" strike="noStrike">
                <a:solidFill>
                  <a:schemeClr val="dk2"/>
                </a:solidFill>
                <a:latin typeface="Arial"/>
                <a:ea typeface="Arial"/>
                <a:cs typeface="Arial"/>
                <a:sym typeface="Arial"/>
              </a:rPr>
              <a:t>The k-means algorithm is not suitable for discovering clusters that are not hyper-ellipsoids (or hyper-spheres). </a:t>
            </a:r>
            <a:endParaRPr sz="700"/>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165100" lvl="0" marL="228600" marR="0" rtl="0" algn="l">
              <a:lnSpc>
                <a:spcPct val="90000"/>
              </a:lnSpc>
              <a:spcBef>
                <a:spcPts val="500"/>
              </a:spcBef>
              <a:spcAft>
                <a:spcPts val="0"/>
              </a:spcAft>
              <a:buClr>
                <a:schemeClr val="dk2"/>
              </a:buClr>
              <a:buSzPts val="1100"/>
              <a:buFont typeface="Arial"/>
              <a:buNone/>
            </a:pPr>
            <a:r>
              <a:t/>
            </a:r>
            <a:endParaRPr b="0" i="0" sz="1400" u="none" cap="none" strike="noStrike">
              <a:solidFill>
                <a:srgbClr val="000000"/>
              </a:solidFill>
              <a:latin typeface="Arial"/>
              <a:ea typeface="Arial"/>
              <a:cs typeface="Arial"/>
              <a:sym typeface="Arial"/>
            </a:endParaRPr>
          </a:p>
        </p:txBody>
      </p:sp>
      <p:pic>
        <p:nvPicPr>
          <p:cNvPr id="541" name="Google Shape;541;p82"/>
          <p:cNvPicPr preferRelativeResize="0"/>
          <p:nvPr/>
        </p:nvPicPr>
        <p:blipFill rotWithShape="1">
          <a:blip r:embed="rId3">
            <a:alphaModFix/>
          </a:blip>
          <a:srcRect b="0" l="0" r="0" t="0"/>
          <a:stretch/>
        </p:blipFill>
        <p:spPr>
          <a:xfrm>
            <a:off x="2041581" y="2420568"/>
            <a:ext cx="4121944" cy="173513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3"/>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marR="0" rtl="0" algn="l">
              <a:lnSpc>
                <a:spcPct val="90000"/>
              </a:lnSpc>
              <a:spcBef>
                <a:spcPts val="0"/>
              </a:spcBef>
              <a:spcAft>
                <a:spcPts val="0"/>
              </a:spcAft>
              <a:buNone/>
            </a:pPr>
            <a:br>
              <a:rPr lang="en" sz="2400">
                <a:solidFill>
                  <a:srgbClr val="000000"/>
                </a:solidFill>
              </a:rPr>
            </a:br>
            <a:r>
              <a:rPr lang="en" sz="2400">
                <a:solidFill>
                  <a:srgbClr val="000000"/>
                </a:solidFill>
              </a:rPr>
              <a:t>KMeans Summary</a:t>
            </a:r>
            <a:endParaRPr sz="2400">
              <a:solidFill>
                <a:srgbClr val="000000"/>
              </a:solidFill>
            </a:endParaRPr>
          </a:p>
        </p:txBody>
      </p:sp>
      <p:sp>
        <p:nvSpPr>
          <p:cNvPr id="548" name="Google Shape;548;p83"/>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t>Despite weaknesses, k-means is still the most popular algorithm due to its simplicity, efficiency.</a:t>
            </a:r>
            <a:endParaRPr/>
          </a:p>
          <a:p>
            <a:pPr indent="0" lvl="0" marL="0" rtl="0" algn="l">
              <a:lnSpc>
                <a:spcPct val="90000"/>
              </a:lnSpc>
              <a:spcBef>
                <a:spcPts val="0"/>
              </a:spcBef>
              <a:spcAft>
                <a:spcPts val="0"/>
              </a:spcAft>
              <a:buSzPts val="1400"/>
              <a:buFont typeface="Arial"/>
              <a:buNone/>
            </a:pPr>
            <a:r>
              <a:t/>
            </a:r>
            <a:endParaRPr/>
          </a:p>
          <a:p>
            <a:pPr indent="0" lvl="0" marL="0" rtl="0" algn="l">
              <a:lnSpc>
                <a:spcPct val="90000"/>
              </a:lnSpc>
              <a:spcBef>
                <a:spcPts val="500"/>
              </a:spcBef>
              <a:spcAft>
                <a:spcPts val="0"/>
              </a:spcAft>
              <a:buSzPts val="1400"/>
              <a:buFont typeface="Arial"/>
              <a:buNone/>
            </a:pPr>
            <a:r>
              <a:rPr lang="en"/>
              <a:t>No clear evidence that any other clustering algorithm performs better in general </a:t>
            </a:r>
            <a:endParaRPr/>
          </a:p>
          <a:p>
            <a:pPr indent="-266700" lvl="1" marL="508000" rtl="0" algn="l">
              <a:lnSpc>
                <a:spcPct val="90000"/>
              </a:lnSpc>
              <a:spcBef>
                <a:spcPts val="500"/>
              </a:spcBef>
              <a:spcAft>
                <a:spcPts val="0"/>
              </a:spcAft>
              <a:buClr>
                <a:schemeClr val="dk2"/>
              </a:buClr>
              <a:buSzPts val="1800"/>
              <a:buFont typeface="Arial"/>
              <a:buChar char="•"/>
            </a:pPr>
            <a:r>
              <a:rPr lang="en" sz="1800"/>
              <a:t>although they may be more suitable for some specific types of data or applications. </a:t>
            </a:r>
            <a:endParaRPr sz="1800"/>
          </a:p>
          <a:p>
            <a:pPr indent="0" lvl="0" marL="0" rtl="0" algn="l">
              <a:lnSpc>
                <a:spcPct val="90000"/>
              </a:lnSpc>
              <a:spcBef>
                <a:spcPts val="500"/>
              </a:spcBef>
              <a:spcAft>
                <a:spcPts val="0"/>
              </a:spcAft>
              <a:buSzPts val="1400"/>
              <a:buFont typeface="Arial"/>
              <a:buNone/>
            </a:pPr>
            <a:r>
              <a:t/>
            </a:r>
            <a:endParaRPr/>
          </a:p>
          <a:p>
            <a:pPr indent="0" lvl="0" marL="0" rtl="0" algn="l">
              <a:lnSpc>
                <a:spcPct val="90000"/>
              </a:lnSpc>
              <a:spcBef>
                <a:spcPts val="500"/>
              </a:spcBef>
              <a:spcAft>
                <a:spcPts val="0"/>
              </a:spcAft>
              <a:buSzPts val="1400"/>
              <a:buFont typeface="Arial"/>
              <a:buNone/>
            </a:pPr>
            <a:r>
              <a:rPr lang="en"/>
              <a:t>Comparing different clustering algorithms is a difficult task. </a:t>
            </a:r>
            <a:endParaRPr/>
          </a:p>
          <a:p>
            <a:pPr indent="-266700" lvl="1" marL="508000" rtl="0" algn="l">
              <a:lnSpc>
                <a:spcPct val="90000"/>
              </a:lnSpc>
              <a:spcBef>
                <a:spcPts val="500"/>
              </a:spcBef>
              <a:spcAft>
                <a:spcPts val="0"/>
              </a:spcAft>
              <a:buClr>
                <a:schemeClr val="dk2"/>
              </a:buClr>
              <a:buSzPts val="1800"/>
              <a:buFont typeface="Arial"/>
              <a:buChar char="•"/>
            </a:pPr>
            <a:r>
              <a:rPr lang="en" sz="1800"/>
              <a:t>No one knows the correct clusters!</a:t>
            </a:r>
            <a:endParaRPr sz="1800"/>
          </a:p>
          <a:p>
            <a:pPr indent="-139700" lvl="0" marL="228600" rtl="0" algn="l">
              <a:lnSpc>
                <a:spcPct val="90000"/>
              </a:lnSpc>
              <a:spcBef>
                <a:spcPts val="500"/>
              </a:spcBef>
              <a:spcAft>
                <a:spcPts val="0"/>
              </a:spcAft>
              <a:buClr>
                <a:schemeClr val="dk2"/>
              </a:buClr>
              <a:buSzPts val="1400"/>
              <a:buFont typeface="Arial"/>
              <a:buNone/>
            </a:pPr>
            <a:r>
              <a:t/>
            </a:r>
            <a:endParaRPr>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4"/>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marR="0" rtl="0" algn="l">
              <a:lnSpc>
                <a:spcPct val="90000"/>
              </a:lnSpc>
              <a:spcBef>
                <a:spcPts val="0"/>
              </a:spcBef>
              <a:spcAft>
                <a:spcPts val="0"/>
              </a:spcAft>
              <a:buNone/>
            </a:pPr>
            <a:br>
              <a:rPr lang="en" sz="2400">
                <a:solidFill>
                  <a:srgbClr val="000000"/>
                </a:solidFill>
              </a:rPr>
            </a:br>
            <a:r>
              <a:rPr lang="en" sz="2400">
                <a:solidFill>
                  <a:srgbClr val="000000"/>
                </a:solidFill>
              </a:rPr>
              <a:t>Hierarchical Clustering</a:t>
            </a:r>
            <a:endParaRPr sz="2400">
              <a:solidFill>
                <a:srgbClr val="000000"/>
              </a:solidFill>
            </a:endParaRPr>
          </a:p>
        </p:txBody>
      </p:sp>
      <p:sp>
        <p:nvSpPr>
          <p:cNvPr id="555" name="Google Shape;555;p84"/>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t>Produce a nested sequence of clusters, a tree, also called Dendrogram.</a:t>
            </a:r>
            <a:endParaRPr/>
          </a:p>
          <a:p>
            <a:pPr indent="-139700" lvl="0" marL="228600" rtl="0" algn="l">
              <a:lnSpc>
                <a:spcPct val="90000"/>
              </a:lnSpc>
              <a:spcBef>
                <a:spcPts val="500"/>
              </a:spcBef>
              <a:spcAft>
                <a:spcPts val="0"/>
              </a:spcAft>
              <a:buClr>
                <a:schemeClr val="dk2"/>
              </a:buClr>
              <a:buSzPts val="1400"/>
              <a:buFont typeface="Arial"/>
              <a:buNone/>
            </a:pPr>
            <a:r>
              <a:t/>
            </a:r>
            <a:endParaRPr>
              <a:solidFill>
                <a:srgbClr val="000000"/>
              </a:solidFill>
            </a:endParaRPr>
          </a:p>
        </p:txBody>
      </p:sp>
      <p:pic>
        <p:nvPicPr>
          <p:cNvPr id="556" name="Google Shape;556;p84"/>
          <p:cNvPicPr preferRelativeResize="0"/>
          <p:nvPr/>
        </p:nvPicPr>
        <p:blipFill rotWithShape="1">
          <a:blip r:embed="rId3">
            <a:alphaModFix/>
          </a:blip>
          <a:srcRect b="0" l="0" r="0" t="0"/>
          <a:stretch/>
        </p:blipFill>
        <p:spPr>
          <a:xfrm>
            <a:off x="3455993" y="2165988"/>
            <a:ext cx="2232025" cy="191293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5"/>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marR="0" rtl="0" algn="l">
              <a:lnSpc>
                <a:spcPct val="90000"/>
              </a:lnSpc>
              <a:spcBef>
                <a:spcPts val="0"/>
              </a:spcBef>
              <a:spcAft>
                <a:spcPts val="0"/>
              </a:spcAft>
              <a:buNone/>
            </a:pPr>
            <a:br>
              <a:rPr lang="en" sz="2400">
                <a:solidFill>
                  <a:srgbClr val="000000"/>
                </a:solidFill>
              </a:rPr>
            </a:br>
            <a:r>
              <a:rPr lang="en" sz="2400">
                <a:solidFill>
                  <a:srgbClr val="000000"/>
                </a:solidFill>
              </a:rPr>
              <a:t>Types of Hierarchical Clustering</a:t>
            </a:r>
            <a:endParaRPr sz="2400">
              <a:solidFill>
                <a:srgbClr val="000000"/>
              </a:solidFill>
            </a:endParaRPr>
          </a:p>
        </p:txBody>
      </p:sp>
      <p:sp>
        <p:nvSpPr>
          <p:cNvPr id="563" name="Google Shape;563;p85"/>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t>Agglomerative (bottom up) clustering: It builds the tree from the bottom level, and </a:t>
            </a:r>
            <a:endParaRPr/>
          </a:p>
          <a:p>
            <a:pPr indent="-266700" lvl="1" marL="508000" rtl="0" algn="l">
              <a:lnSpc>
                <a:spcPct val="90000"/>
              </a:lnSpc>
              <a:spcBef>
                <a:spcPts val="500"/>
              </a:spcBef>
              <a:spcAft>
                <a:spcPts val="0"/>
              </a:spcAft>
              <a:buClr>
                <a:schemeClr val="dk2"/>
              </a:buClr>
              <a:buSzPts val="1800"/>
              <a:buFont typeface="Arial"/>
              <a:buChar char="•"/>
            </a:pPr>
            <a:r>
              <a:rPr lang="en" sz="1800"/>
              <a:t>Merges the most similar (or nearest) pair of clusters </a:t>
            </a:r>
            <a:endParaRPr sz="1800"/>
          </a:p>
          <a:p>
            <a:pPr indent="-266700" lvl="1" marL="508000" rtl="0" algn="l">
              <a:lnSpc>
                <a:spcPct val="90000"/>
              </a:lnSpc>
              <a:spcBef>
                <a:spcPts val="500"/>
              </a:spcBef>
              <a:spcAft>
                <a:spcPts val="0"/>
              </a:spcAft>
              <a:buClr>
                <a:schemeClr val="dk2"/>
              </a:buClr>
              <a:buSzPts val="1800"/>
              <a:buFont typeface="Arial"/>
              <a:buChar char="•"/>
            </a:pPr>
            <a:r>
              <a:rPr lang="en" sz="1800"/>
              <a:t>Stops when all the data points are merged into a single cluster (i.e., the root cluster). </a:t>
            </a:r>
            <a:endParaRPr sz="1800"/>
          </a:p>
          <a:p>
            <a:pPr indent="-152400" lvl="1" marL="508000" rtl="0" algn="l">
              <a:lnSpc>
                <a:spcPct val="90000"/>
              </a:lnSpc>
              <a:spcBef>
                <a:spcPts val="500"/>
              </a:spcBef>
              <a:spcAft>
                <a:spcPts val="0"/>
              </a:spcAft>
              <a:buSzPts val="1200"/>
              <a:buFont typeface="Arial"/>
              <a:buNone/>
            </a:pPr>
            <a:r>
              <a:t/>
            </a:r>
            <a:endParaRPr sz="1800"/>
          </a:p>
          <a:p>
            <a:pPr indent="0" lvl="0" marL="0" rtl="0" algn="l">
              <a:lnSpc>
                <a:spcPct val="90000"/>
              </a:lnSpc>
              <a:spcBef>
                <a:spcPts val="500"/>
              </a:spcBef>
              <a:spcAft>
                <a:spcPts val="0"/>
              </a:spcAft>
              <a:buSzPts val="1400"/>
              <a:buFont typeface="Arial"/>
              <a:buNone/>
            </a:pPr>
            <a:r>
              <a:rPr lang="en"/>
              <a:t>Divisive (top down) clustering: It starts with all data points in one cluster, the root. </a:t>
            </a:r>
            <a:endParaRPr/>
          </a:p>
          <a:p>
            <a:pPr indent="-266700" lvl="1" marL="508000" rtl="0" algn="l">
              <a:lnSpc>
                <a:spcPct val="90000"/>
              </a:lnSpc>
              <a:spcBef>
                <a:spcPts val="500"/>
              </a:spcBef>
              <a:spcAft>
                <a:spcPts val="0"/>
              </a:spcAft>
              <a:buClr>
                <a:schemeClr val="dk2"/>
              </a:buClr>
              <a:buSzPts val="1800"/>
              <a:buFont typeface="Arial"/>
              <a:buChar char="•"/>
            </a:pPr>
            <a:r>
              <a:rPr lang="en" sz="1800"/>
              <a:t>Splits the root into a set of child clusters. Each child cluster is recursively divided further </a:t>
            </a:r>
            <a:endParaRPr sz="1800"/>
          </a:p>
          <a:p>
            <a:pPr indent="-266700" lvl="1" marL="508000" rtl="0" algn="l">
              <a:lnSpc>
                <a:spcPct val="90000"/>
              </a:lnSpc>
              <a:spcBef>
                <a:spcPts val="500"/>
              </a:spcBef>
              <a:spcAft>
                <a:spcPts val="0"/>
              </a:spcAft>
              <a:buClr>
                <a:schemeClr val="dk2"/>
              </a:buClr>
              <a:buSzPts val="1800"/>
              <a:buFont typeface="Arial"/>
              <a:buChar char="•"/>
            </a:pPr>
            <a:r>
              <a:rPr lang="en" sz="1800"/>
              <a:t>Stops when only singleton clusters of individual data points remain, i.e., each cluster with only a single point </a:t>
            </a:r>
            <a:endParaRPr sz="1800"/>
          </a:p>
          <a:p>
            <a:pPr indent="-139700" lvl="0" marL="228600" rtl="0" algn="l">
              <a:lnSpc>
                <a:spcPct val="90000"/>
              </a:lnSpc>
              <a:spcBef>
                <a:spcPts val="500"/>
              </a:spcBef>
              <a:spcAft>
                <a:spcPts val="0"/>
              </a:spcAft>
              <a:buClr>
                <a:schemeClr val="dk2"/>
              </a:buClr>
              <a:buSzPts val="1400"/>
              <a:buFont typeface="Arial"/>
              <a:buNone/>
            </a:pPr>
            <a:r>
              <a:t/>
            </a:r>
            <a:endParaRPr sz="700">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6"/>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marR="0" rtl="0" algn="l">
              <a:lnSpc>
                <a:spcPct val="90000"/>
              </a:lnSpc>
              <a:spcBef>
                <a:spcPts val="0"/>
              </a:spcBef>
              <a:spcAft>
                <a:spcPts val="0"/>
              </a:spcAft>
              <a:buNone/>
            </a:pPr>
            <a:br>
              <a:rPr lang="en" sz="2400">
                <a:solidFill>
                  <a:srgbClr val="000000"/>
                </a:solidFill>
              </a:rPr>
            </a:br>
            <a:r>
              <a:rPr lang="en" sz="2400">
                <a:solidFill>
                  <a:srgbClr val="000000"/>
                </a:solidFill>
              </a:rPr>
              <a:t>Agglomerative Clustering </a:t>
            </a:r>
            <a:endParaRPr sz="2400">
              <a:solidFill>
                <a:srgbClr val="000000"/>
              </a:solidFill>
            </a:endParaRPr>
          </a:p>
        </p:txBody>
      </p:sp>
      <p:sp>
        <p:nvSpPr>
          <p:cNvPr id="570" name="Google Shape;570;p86"/>
          <p:cNvSpPr txBox="1"/>
          <p:nvPr>
            <p:ph idx="1" type="body"/>
          </p:nvPr>
        </p:nvSpPr>
        <p:spPr>
          <a:xfrm>
            <a:off x="311700" y="1152475"/>
            <a:ext cx="45384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100"/>
              <a:buNone/>
            </a:pPr>
            <a:r>
              <a:rPr lang="en"/>
              <a:t>It is more popular than divisive methods.</a:t>
            </a:r>
            <a:endParaRPr/>
          </a:p>
          <a:p>
            <a:pPr indent="0" lvl="0" marL="0" rtl="0" algn="l">
              <a:lnSpc>
                <a:spcPct val="90000"/>
              </a:lnSpc>
              <a:spcBef>
                <a:spcPts val="500"/>
              </a:spcBef>
              <a:spcAft>
                <a:spcPts val="0"/>
              </a:spcAft>
              <a:buSzPts val="1100"/>
              <a:buNone/>
            </a:pPr>
            <a:r>
              <a:t/>
            </a:r>
            <a:endParaRPr/>
          </a:p>
          <a:p>
            <a:pPr indent="0" lvl="0" marL="0" rtl="0" algn="l">
              <a:lnSpc>
                <a:spcPct val="90000"/>
              </a:lnSpc>
              <a:spcBef>
                <a:spcPts val="500"/>
              </a:spcBef>
              <a:spcAft>
                <a:spcPts val="0"/>
              </a:spcAft>
              <a:buSzPts val="1100"/>
              <a:buNone/>
            </a:pPr>
            <a:r>
              <a:rPr lang="en"/>
              <a:t>The basic ideas are below:</a:t>
            </a:r>
            <a:endParaRPr/>
          </a:p>
          <a:p>
            <a:pPr indent="-114300" lvl="0" marL="520700" rtl="0" algn="l">
              <a:lnSpc>
                <a:spcPct val="90000"/>
              </a:lnSpc>
              <a:spcBef>
                <a:spcPts val="500"/>
              </a:spcBef>
              <a:spcAft>
                <a:spcPts val="0"/>
              </a:spcAft>
              <a:buClr>
                <a:schemeClr val="dk2"/>
              </a:buClr>
              <a:buSzPts val="1800"/>
              <a:buFont typeface="Trebuchet MS"/>
              <a:buAutoNum type="arabicPeriod"/>
            </a:pPr>
            <a:r>
              <a:rPr lang="en"/>
              <a:t>At the beginning, each data point forms a cluster (also called a node).  </a:t>
            </a:r>
            <a:endParaRPr/>
          </a:p>
          <a:p>
            <a:pPr indent="-114300" lvl="0" marL="520700" rtl="0" algn="l">
              <a:lnSpc>
                <a:spcPct val="90000"/>
              </a:lnSpc>
              <a:spcBef>
                <a:spcPts val="500"/>
              </a:spcBef>
              <a:spcAft>
                <a:spcPts val="0"/>
              </a:spcAft>
              <a:buClr>
                <a:schemeClr val="dk2"/>
              </a:buClr>
              <a:buSzPts val="1800"/>
              <a:buFont typeface="Trebuchet MS"/>
              <a:buAutoNum type="arabicPeriod"/>
            </a:pPr>
            <a:r>
              <a:rPr lang="en"/>
              <a:t>Merge nodes/clusters that have the least distance.</a:t>
            </a:r>
            <a:endParaRPr/>
          </a:p>
          <a:p>
            <a:pPr indent="-114300" lvl="0" marL="520700" rtl="0" algn="l">
              <a:lnSpc>
                <a:spcPct val="90000"/>
              </a:lnSpc>
              <a:spcBef>
                <a:spcPts val="500"/>
              </a:spcBef>
              <a:spcAft>
                <a:spcPts val="0"/>
              </a:spcAft>
              <a:buClr>
                <a:schemeClr val="dk2"/>
              </a:buClr>
              <a:buSzPts val="1800"/>
              <a:buFont typeface="Trebuchet MS"/>
              <a:buAutoNum type="arabicPeriod"/>
            </a:pPr>
            <a:r>
              <a:rPr lang="en"/>
              <a:t>Go on merging</a:t>
            </a:r>
            <a:endParaRPr/>
          </a:p>
          <a:p>
            <a:pPr indent="-114300" lvl="0" marL="520700" rtl="0" algn="l">
              <a:lnSpc>
                <a:spcPct val="90000"/>
              </a:lnSpc>
              <a:spcBef>
                <a:spcPts val="500"/>
              </a:spcBef>
              <a:spcAft>
                <a:spcPts val="0"/>
              </a:spcAft>
              <a:buClr>
                <a:schemeClr val="dk2"/>
              </a:buClr>
              <a:buSzPts val="1800"/>
              <a:buFont typeface="Trebuchet MS"/>
              <a:buAutoNum type="arabicPeriod"/>
            </a:pPr>
            <a:r>
              <a:rPr lang="en"/>
              <a:t>Eventually all nodes belong to one cluster</a:t>
            </a:r>
            <a:endParaRPr/>
          </a:p>
          <a:p>
            <a:pPr indent="-165100" lvl="0" marL="228600" rtl="0" algn="l">
              <a:lnSpc>
                <a:spcPct val="90000"/>
              </a:lnSpc>
              <a:spcBef>
                <a:spcPts val="500"/>
              </a:spcBef>
              <a:spcAft>
                <a:spcPts val="0"/>
              </a:spcAft>
              <a:buClr>
                <a:schemeClr val="dk2"/>
              </a:buClr>
              <a:buSzPts val="1100"/>
              <a:buFont typeface="Arial"/>
              <a:buNone/>
            </a:pPr>
            <a:r>
              <a:t/>
            </a:r>
            <a:endParaRPr>
              <a:solidFill>
                <a:srgbClr val="000000"/>
              </a:solidFill>
            </a:endParaRPr>
          </a:p>
        </p:txBody>
      </p:sp>
      <p:pic>
        <p:nvPicPr>
          <p:cNvPr id="571" name="Google Shape;571;p86"/>
          <p:cNvPicPr preferRelativeResize="0"/>
          <p:nvPr/>
        </p:nvPicPr>
        <p:blipFill rotWithShape="1">
          <a:blip r:embed="rId3">
            <a:alphaModFix/>
          </a:blip>
          <a:srcRect b="0" l="0" r="0" t="0"/>
          <a:stretch/>
        </p:blipFill>
        <p:spPr>
          <a:xfrm>
            <a:off x="4850100" y="1727994"/>
            <a:ext cx="4114800" cy="22653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7"/>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Hard to Evaluate Clustering Performance</a:t>
            </a:r>
            <a:endParaRPr sz="700"/>
          </a:p>
        </p:txBody>
      </p:sp>
      <p:sp>
        <p:nvSpPr>
          <p:cNvPr id="578" name="Google Shape;578;p87"/>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t>The quality of a clustering is very hard to evaluate since we do not know the correct clusters</a:t>
            </a:r>
            <a:endParaRPr/>
          </a:p>
          <a:p>
            <a:pPr indent="0" lvl="0" marL="0" rtl="0" algn="l">
              <a:lnSpc>
                <a:spcPct val="90000"/>
              </a:lnSpc>
              <a:spcBef>
                <a:spcPts val="0"/>
              </a:spcBef>
              <a:spcAft>
                <a:spcPts val="0"/>
              </a:spcAft>
              <a:buSzPts val="1400"/>
              <a:buFont typeface="Arial"/>
              <a:buNone/>
            </a:pPr>
            <a:r>
              <a:t/>
            </a:r>
            <a:endParaRPr/>
          </a:p>
          <a:p>
            <a:pPr indent="0" lvl="0" marL="0" rtl="0" algn="l">
              <a:lnSpc>
                <a:spcPct val="90000"/>
              </a:lnSpc>
              <a:spcBef>
                <a:spcPts val="500"/>
              </a:spcBef>
              <a:spcAft>
                <a:spcPts val="0"/>
              </a:spcAft>
              <a:buSzPts val="1400"/>
              <a:buFont typeface="Arial"/>
              <a:buNone/>
            </a:pPr>
            <a:r>
              <a:rPr lang="en"/>
              <a:t>Some methods are used: </a:t>
            </a:r>
            <a:endParaRPr/>
          </a:p>
          <a:p>
            <a:pPr indent="-266700" lvl="1" marL="508000" rtl="0" algn="l">
              <a:lnSpc>
                <a:spcPct val="90000"/>
              </a:lnSpc>
              <a:spcBef>
                <a:spcPts val="500"/>
              </a:spcBef>
              <a:spcAft>
                <a:spcPts val="0"/>
              </a:spcAft>
              <a:buClr>
                <a:schemeClr val="dk2"/>
              </a:buClr>
              <a:buSzPts val="1800"/>
              <a:buFont typeface="Arial"/>
              <a:buChar char="•"/>
            </a:pPr>
            <a:r>
              <a:rPr lang="en" sz="1800"/>
              <a:t>User inspection</a:t>
            </a:r>
            <a:endParaRPr sz="1800"/>
          </a:p>
          <a:p>
            <a:pPr indent="-266700" lvl="1" marL="508000" rtl="0" algn="l">
              <a:lnSpc>
                <a:spcPct val="90000"/>
              </a:lnSpc>
              <a:spcBef>
                <a:spcPts val="500"/>
              </a:spcBef>
              <a:spcAft>
                <a:spcPts val="0"/>
              </a:spcAft>
              <a:buClr>
                <a:schemeClr val="dk2"/>
              </a:buClr>
              <a:buSzPts val="1800"/>
              <a:buFont typeface="Arial"/>
              <a:buChar char="•"/>
            </a:pPr>
            <a:r>
              <a:rPr lang="en" sz="1800"/>
              <a:t>Study centroids</a:t>
            </a:r>
            <a:endParaRPr sz="1800"/>
          </a:p>
          <a:p>
            <a:pPr indent="-266700" lvl="1" marL="508000" rtl="0" algn="l">
              <a:lnSpc>
                <a:spcPct val="90000"/>
              </a:lnSpc>
              <a:spcBef>
                <a:spcPts val="500"/>
              </a:spcBef>
              <a:spcAft>
                <a:spcPts val="0"/>
              </a:spcAft>
              <a:buClr>
                <a:schemeClr val="dk2"/>
              </a:buClr>
              <a:buSzPts val="1800"/>
              <a:buFont typeface="Arial"/>
              <a:buChar char="•"/>
            </a:pPr>
            <a:r>
              <a:rPr lang="en" sz="1800"/>
              <a:t>For text documents, one can read some documents in clusters. </a:t>
            </a:r>
            <a:endParaRPr sz="1800"/>
          </a:p>
          <a:p>
            <a:pPr indent="-139700" lvl="0" marL="228600" rtl="0" algn="l">
              <a:lnSpc>
                <a:spcPct val="90000"/>
              </a:lnSpc>
              <a:spcBef>
                <a:spcPts val="500"/>
              </a:spcBef>
              <a:spcAft>
                <a:spcPts val="0"/>
              </a:spcAft>
              <a:buClr>
                <a:schemeClr val="dk2"/>
              </a:buClr>
              <a:buSzPts val="1400"/>
              <a:buFont typeface="Arial"/>
              <a:buNone/>
            </a:pPr>
            <a:r>
              <a:t/>
            </a:r>
            <a:endParaRPr>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Gaussian Mixture Modelling (GMM)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Mixture Modelling (GMM)</a:t>
            </a:r>
            <a:endParaRPr/>
          </a:p>
        </p:txBody>
      </p:sp>
      <p:sp>
        <p:nvSpPr>
          <p:cNvPr id="589" name="Google Shape;589;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k-means, the biggest limitation is that each cluster has the same diagonal covariance matrix. </a:t>
            </a:r>
            <a:endParaRPr/>
          </a:p>
          <a:p>
            <a:pPr indent="0" lvl="0" marL="0" rtl="0" algn="l">
              <a:spcBef>
                <a:spcPts val="1600"/>
              </a:spcBef>
              <a:spcAft>
                <a:spcPts val="0"/>
              </a:spcAft>
              <a:buNone/>
            </a:pPr>
            <a:r>
              <a:rPr lang="en"/>
              <a:t>Density of the data is not considered, most of the data are distributions.</a:t>
            </a:r>
            <a:endParaRPr/>
          </a:p>
          <a:p>
            <a:pPr indent="0" lvl="0" marL="0" rtl="0" algn="l">
              <a:spcBef>
                <a:spcPts val="1600"/>
              </a:spcBef>
              <a:spcAft>
                <a:spcPts val="1600"/>
              </a:spcAft>
              <a:buNone/>
            </a:pPr>
            <a:r>
              <a:rPr lang="en"/>
              <a:t>These produce spherical clusters that are quite inflexible in terms of the types of distributions they can model. </a:t>
            </a:r>
            <a:endParaRPr/>
          </a:p>
        </p:txBody>
      </p:sp>
      <p:pic>
        <p:nvPicPr>
          <p:cNvPr id="590" name="Google Shape;590;p89"/>
          <p:cNvPicPr preferRelativeResize="0"/>
          <p:nvPr/>
        </p:nvPicPr>
        <p:blipFill>
          <a:blip r:embed="rId3">
            <a:alphaModFix/>
          </a:blip>
          <a:stretch>
            <a:fillRect/>
          </a:stretch>
        </p:blipFill>
        <p:spPr>
          <a:xfrm>
            <a:off x="7048624" y="3456725"/>
            <a:ext cx="1923726" cy="1455351"/>
          </a:xfrm>
          <a:prstGeom prst="rect">
            <a:avLst/>
          </a:prstGeom>
          <a:noFill/>
          <a:ln>
            <a:noFill/>
          </a:ln>
        </p:spPr>
      </p:pic>
      <p:pic>
        <p:nvPicPr>
          <p:cNvPr id="591" name="Google Shape;591;p89"/>
          <p:cNvPicPr preferRelativeResize="0"/>
          <p:nvPr/>
        </p:nvPicPr>
        <p:blipFill>
          <a:blip r:embed="rId4">
            <a:alphaModFix/>
          </a:blip>
          <a:stretch>
            <a:fillRect/>
          </a:stretch>
        </p:blipFill>
        <p:spPr>
          <a:xfrm>
            <a:off x="58750" y="3456724"/>
            <a:ext cx="6464249" cy="1455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 of Kmeans</a:t>
            </a:r>
            <a:endParaRPr/>
          </a:p>
        </p:txBody>
      </p:sp>
      <p:sp>
        <p:nvSpPr>
          <p:cNvPr id="597" name="Google Shape;597;p90"/>
          <p:cNvSpPr txBox="1"/>
          <p:nvPr>
            <p:ph idx="1" type="body"/>
          </p:nvPr>
        </p:nvSpPr>
        <p:spPr>
          <a:xfrm>
            <a:off x="311700" y="1152475"/>
            <a:ext cx="5368500" cy="26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sizes of data distribution.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Different density of data distribution.</a:t>
            </a:r>
            <a:endParaRPr/>
          </a:p>
        </p:txBody>
      </p:sp>
      <p:pic>
        <p:nvPicPr>
          <p:cNvPr id="598" name="Google Shape;598;p90"/>
          <p:cNvPicPr preferRelativeResize="0"/>
          <p:nvPr/>
        </p:nvPicPr>
        <p:blipFill>
          <a:blip r:embed="rId3">
            <a:alphaModFix/>
          </a:blip>
          <a:stretch>
            <a:fillRect/>
          </a:stretch>
        </p:blipFill>
        <p:spPr>
          <a:xfrm>
            <a:off x="407175" y="1520751"/>
            <a:ext cx="2690099" cy="1248425"/>
          </a:xfrm>
          <a:prstGeom prst="rect">
            <a:avLst/>
          </a:prstGeom>
          <a:noFill/>
          <a:ln>
            <a:noFill/>
          </a:ln>
        </p:spPr>
      </p:pic>
      <p:pic>
        <p:nvPicPr>
          <p:cNvPr id="599" name="Google Shape;599;p90"/>
          <p:cNvPicPr preferRelativeResize="0"/>
          <p:nvPr/>
        </p:nvPicPr>
        <p:blipFill>
          <a:blip r:embed="rId4">
            <a:alphaModFix/>
          </a:blip>
          <a:stretch>
            <a:fillRect/>
          </a:stretch>
        </p:blipFill>
        <p:spPr>
          <a:xfrm>
            <a:off x="407175" y="3234950"/>
            <a:ext cx="2690100" cy="1224544"/>
          </a:xfrm>
          <a:prstGeom prst="rect">
            <a:avLst/>
          </a:prstGeom>
          <a:noFill/>
          <a:ln>
            <a:noFill/>
          </a:ln>
        </p:spPr>
      </p:pic>
      <p:sp>
        <p:nvSpPr>
          <p:cNvPr id="600" name="Google Shape;600;p90"/>
          <p:cNvSpPr txBox="1"/>
          <p:nvPr/>
        </p:nvSpPr>
        <p:spPr>
          <a:xfrm>
            <a:off x="6067325" y="4288325"/>
            <a:ext cx="219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Solution: smaller cluster. Or algo mentioned earlier.</a:t>
            </a:r>
            <a:endParaRPr/>
          </a:p>
        </p:txBody>
      </p:sp>
      <p:pic>
        <p:nvPicPr>
          <p:cNvPr id="601" name="Google Shape;601;p90"/>
          <p:cNvPicPr preferRelativeResize="0"/>
          <p:nvPr/>
        </p:nvPicPr>
        <p:blipFill>
          <a:blip r:embed="rId5">
            <a:alphaModFix/>
          </a:blip>
          <a:stretch>
            <a:fillRect/>
          </a:stretch>
        </p:blipFill>
        <p:spPr>
          <a:xfrm>
            <a:off x="5462362" y="1568982"/>
            <a:ext cx="3407125" cy="1822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5"/>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t>PCA (Principal component analysis</a:t>
            </a:r>
            <a:r>
              <a:rPr b="0" lang="en"/>
              <a:t>)</a:t>
            </a:r>
            <a:endParaRPr/>
          </a:p>
        </p:txBody>
      </p:sp>
      <p:sp>
        <p:nvSpPr>
          <p:cNvPr id="302" name="Google Shape;302;p55"/>
          <p:cNvSpPr txBox="1"/>
          <p:nvPr>
            <p:ph idx="4294967295" type="body"/>
          </p:nvPr>
        </p:nvSpPr>
        <p:spPr>
          <a:xfrm>
            <a:off x="409670" y="1595618"/>
            <a:ext cx="7541100" cy="723900"/>
          </a:xfrm>
          <a:prstGeom prst="rect">
            <a:avLst/>
          </a:prstGeom>
          <a:blipFill rotWithShape="1">
            <a:blip r:embed="rId3">
              <a:alphaModFix/>
            </a:blip>
            <a:stretch>
              <a:fillRect b="0" l="-809" r="0" t="-7139"/>
            </a:stretch>
          </a:blip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t> </a:t>
            </a:r>
            <a:endParaRPr/>
          </a:p>
        </p:txBody>
      </p:sp>
      <p:sp>
        <p:nvSpPr>
          <p:cNvPr id="303" name="Google Shape;303;p55"/>
          <p:cNvSpPr txBox="1"/>
          <p:nvPr/>
        </p:nvSpPr>
        <p:spPr>
          <a:xfrm>
            <a:off x="409670" y="2496474"/>
            <a:ext cx="77082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It is commonly used for dimensionality reduction by projecting each data point onto only the first few principal components to obtain lower-dimensional data while preserving as much of the data's variation as possible. </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The first principal component can equivalently be defined as a direction that maximizes the variance of the projected data. </a:t>
            </a:r>
            <a:endParaRPr sz="700"/>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The </a:t>
            </a:r>
            <a:r>
              <a:rPr b="1" i="1" lang="en" sz="1400" u="none" cap="none" strike="noStrike">
                <a:solidFill>
                  <a:schemeClr val="dk2"/>
                </a:solidFill>
                <a:latin typeface="Times New Roman"/>
                <a:ea typeface="Times New Roman"/>
                <a:cs typeface="Times New Roman"/>
                <a:sym typeface="Times New Roman"/>
              </a:rPr>
              <a:t>i</a:t>
            </a:r>
            <a:r>
              <a:rPr b="1" baseline="30000" i="0" lang="en" sz="1400" u="none" cap="none" strike="noStrike">
                <a:solidFill>
                  <a:schemeClr val="dk2"/>
                </a:solidFill>
                <a:latin typeface="Times New Roman"/>
                <a:ea typeface="Times New Roman"/>
                <a:cs typeface="Times New Roman"/>
                <a:sym typeface="Times New Roman"/>
              </a:rPr>
              <a:t>th</a:t>
            </a:r>
            <a:r>
              <a:rPr b="0" i="0" lang="en" sz="1400" u="none" cap="none" strike="noStrike">
                <a:solidFill>
                  <a:schemeClr val="dk2"/>
                </a:solidFill>
                <a:latin typeface="Arial"/>
                <a:ea typeface="Arial"/>
                <a:cs typeface="Arial"/>
                <a:sym typeface="Arial"/>
              </a:rPr>
              <a:t> principal component can be taken as a direction orthogonal to the </a:t>
            </a:r>
            <a:r>
              <a:rPr b="1" i="1" lang="en" sz="1400" u="none" cap="none" strike="noStrike">
                <a:solidFill>
                  <a:schemeClr val="dk2"/>
                </a:solidFill>
                <a:latin typeface="Times New Roman"/>
                <a:ea typeface="Times New Roman"/>
                <a:cs typeface="Times New Roman"/>
                <a:sym typeface="Times New Roman"/>
              </a:rPr>
              <a:t>i – 1 </a:t>
            </a:r>
            <a:r>
              <a:rPr b="0" i="0" lang="en" sz="1400" u="none" cap="none" strike="noStrike">
                <a:solidFill>
                  <a:schemeClr val="dk2"/>
                </a:solidFill>
                <a:latin typeface="Arial"/>
                <a:ea typeface="Arial"/>
                <a:cs typeface="Arial"/>
                <a:sym typeface="Arial"/>
              </a:rPr>
              <a:t>principal components, which maximizes the variance of the projected data.</a:t>
            </a:r>
            <a:endParaRPr b="1" i="1" sz="1400" u="none" cap="none" strike="noStrike">
              <a:solidFill>
                <a:srgbClr val="000000"/>
              </a:solidFill>
              <a:latin typeface="Times New Roman"/>
              <a:ea typeface="Times New Roman"/>
              <a:cs typeface="Times New Roman"/>
              <a:sym typeface="Times New Roman"/>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GMM made simple(ish)</a:t>
            </a:r>
            <a:endParaRPr/>
          </a:p>
        </p:txBody>
      </p:sp>
      <p:sp>
        <p:nvSpPr>
          <p:cNvPr id="607" name="Google Shape;607;p91"/>
          <p:cNvSpPr txBox="1"/>
          <p:nvPr>
            <p:ph idx="1" type="body"/>
          </p:nvPr>
        </p:nvSpPr>
        <p:spPr>
          <a:xfrm>
            <a:off x="311700" y="1152475"/>
            <a:ext cx="472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At its simplest, GMM is also a type of clustering algorithm. As its name implies, each cluster is modelled according to a different Gaussian distribution.</a:t>
            </a:r>
            <a:endParaRPr sz="1400"/>
          </a:p>
          <a:p>
            <a:pPr indent="0" lvl="0" marL="0" rtl="0" algn="l">
              <a:spcBef>
                <a:spcPts val="1600"/>
              </a:spcBef>
              <a:spcAft>
                <a:spcPts val="0"/>
              </a:spcAft>
              <a:buNone/>
            </a:pPr>
            <a:r>
              <a:rPr lang="en" sz="1400"/>
              <a:t>This flexible and probabilistic approach to modelling the data means that rather than having hard assignments into clusters like k-means, we have soft assignments.</a:t>
            </a:r>
            <a:endParaRPr sz="1400"/>
          </a:p>
          <a:p>
            <a:pPr indent="0" lvl="0" marL="0" rtl="0" algn="l">
              <a:spcBef>
                <a:spcPts val="1600"/>
              </a:spcBef>
              <a:spcAft>
                <a:spcPts val="1600"/>
              </a:spcAft>
              <a:buNone/>
            </a:pPr>
            <a:r>
              <a:rPr lang="en" sz="1400"/>
              <a:t>This means that each data point could have been generated by any of the distributions with a corresponding probability. </a:t>
            </a:r>
            <a:endParaRPr sz="1400"/>
          </a:p>
        </p:txBody>
      </p:sp>
      <p:pic>
        <p:nvPicPr>
          <p:cNvPr id="608" name="Google Shape;608;p91"/>
          <p:cNvPicPr preferRelativeResize="0"/>
          <p:nvPr/>
        </p:nvPicPr>
        <p:blipFill>
          <a:blip r:embed="rId3">
            <a:alphaModFix/>
          </a:blip>
          <a:stretch>
            <a:fillRect/>
          </a:stretch>
        </p:blipFill>
        <p:spPr>
          <a:xfrm>
            <a:off x="5270824" y="288211"/>
            <a:ext cx="3795100" cy="2660575"/>
          </a:xfrm>
          <a:prstGeom prst="rect">
            <a:avLst/>
          </a:prstGeom>
          <a:noFill/>
          <a:ln>
            <a:noFill/>
          </a:ln>
        </p:spPr>
      </p:pic>
      <p:pic>
        <p:nvPicPr>
          <p:cNvPr id="609" name="Google Shape;609;p91"/>
          <p:cNvPicPr preferRelativeResize="0"/>
          <p:nvPr/>
        </p:nvPicPr>
        <p:blipFill>
          <a:blip r:embed="rId4">
            <a:alphaModFix/>
          </a:blip>
          <a:stretch>
            <a:fillRect/>
          </a:stretch>
        </p:blipFill>
        <p:spPr>
          <a:xfrm>
            <a:off x="951375" y="3925160"/>
            <a:ext cx="3657600" cy="762000"/>
          </a:xfrm>
          <a:prstGeom prst="rect">
            <a:avLst/>
          </a:prstGeom>
          <a:noFill/>
          <a:ln>
            <a:noFill/>
          </a:ln>
        </p:spPr>
      </p:pic>
      <p:sp>
        <p:nvSpPr>
          <p:cNvPr id="610" name="Google Shape;610;p91"/>
          <p:cNvSpPr txBox="1"/>
          <p:nvPr/>
        </p:nvSpPr>
        <p:spPr>
          <a:xfrm>
            <a:off x="982425" y="4703625"/>
            <a:ext cx="35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Bivariate Normal Distribution</a:t>
            </a:r>
            <a:endParaRPr/>
          </a:p>
        </p:txBody>
      </p:sp>
      <p:pic>
        <p:nvPicPr>
          <p:cNvPr id="611" name="Google Shape;611;p91"/>
          <p:cNvPicPr preferRelativeResize="0"/>
          <p:nvPr/>
        </p:nvPicPr>
        <p:blipFill>
          <a:blip r:embed="rId5">
            <a:alphaModFix/>
          </a:blip>
          <a:stretch>
            <a:fillRect/>
          </a:stretch>
        </p:blipFill>
        <p:spPr>
          <a:xfrm>
            <a:off x="4741791" y="3119950"/>
            <a:ext cx="4361560" cy="2023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Maximum-likelihood Estimation (MLE)</a:t>
            </a:r>
            <a:endParaRPr/>
          </a:p>
        </p:txBody>
      </p:sp>
      <p:sp>
        <p:nvSpPr>
          <p:cNvPr id="617" name="Google Shape;617;p92"/>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want to estimate parameter ፀ</a:t>
            </a:r>
            <a:endParaRPr/>
          </a:p>
        </p:txBody>
      </p:sp>
      <p:pic>
        <p:nvPicPr>
          <p:cNvPr id="618" name="Google Shape;618;p92"/>
          <p:cNvPicPr preferRelativeResize="0"/>
          <p:nvPr/>
        </p:nvPicPr>
        <p:blipFill>
          <a:blip r:embed="rId3">
            <a:alphaModFix/>
          </a:blip>
          <a:stretch>
            <a:fillRect/>
          </a:stretch>
        </p:blipFill>
        <p:spPr>
          <a:xfrm>
            <a:off x="311700" y="2776325"/>
            <a:ext cx="4031725" cy="1792550"/>
          </a:xfrm>
          <a:prstGeom prst="rect">
            <a:avLst/>
          </a:prstGeom>
          <a:noFill/>
          <a:ln>
            <a:noFill/>
          </a:ln>
        </p:spPr>
      </p:pic>
      <p:pic>
        <p:nvPicPr>
          <p:cNvPr id="619" name="Google Shape;619;p92"/>
          <p:cNvPicPr preferRelativeResize="0"/>
          <p:nvPr/>
        </p:nvPicPr>
        <p:blipFill>
          <a:blip r:embed="rId4">
            <a:alphaModFix/>
          </a:blip>
          <a:stretch>
            <a:fillRect/>
          </a:stretch>
        </p:blipFill>
        <p:spPr>
          <a:xfrm>
            <a:off x="380725" y="1102425"/>
            <a:ext cx="4057524" cy="1589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Maximum-likelihood Estimation (MLE)</a:t>
            </a:r>
            <a:endParaRPr/>
          </a:p>
        </p:txBody>
      </p:sp>
      <p:sp>
        <p:nvSpPr>
          <p:cNvPr id="625" name="Google Shape;625;p93"/>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Normal Distribution:</a:t>
            </a:r>
            <a:endParaRPr/>
          </a:p>
        </p:txBody>
      </p:sp>
      <p:pic>
        <p:nvPicPr>
          <p:cNvPr id="626" name="Google Shape;626;p93"/>
          <p:cNvPicPr preferRelativeResize="0"/>
          <p:nvPr/>
        </p:nvPicPr>
        <p:blipFill>
          <a:blip r:embed="rId3">
            <a:alphaModFix/>
          </a:blip>
          <a:stretch>
            <a:fillRect/>
          </a:stretch>
        </p:blipFill>
        <p:spPr>
          <a:xfrm>
            <a:off x="164875" y="1551350"/>
            <a:ext cx="4267200" cy="3017520"/>
          </a:xfrm>
          <a:prstGeom prst="rect">
            <a:avLst/>
          </a:prstGeom>
          <a:noFill/>
          <a:ln>
            <a:noFill/>
          </a:ln>
        </p:spPr>
      </p:pic>
      <p:pic>
        <p:nvPicPr>
          <p:cNvPr id="627" name="Google Shape;627;p93"/>
          <p:cNvPicPr preferRelativeResize="0"/>
          <p:nvPr/>
        </p:nvPicPr>
        <p:blipFill>
          <a:blip r:embed="rId4">
            <a:alphaModFix/>
          </a:blip>
          <a:stretch>
            <a:fillRect/>
          </a:stretch>
        </p:blipFill>
        <p:spPr>
          <a:xfrm>
            <a:off x="1193023" y="1663200"/>
            <a:ext cx="2210900" cy="1180725"/>
          </a:xfrm>
          <a:prstGeom prst="rect">
            <a:avLst/>
          </a:prstGeom>
          <a:noFill/>
          <a:ln>
            <a:noFill/>
          </a:ln>
        </p:spPr>
      </p:pic>
      <p:pic>
        <p:nvPicPr>
          <p:cNvPr id="628" name="Google Shape;628;p93"/>
          <p:cNvPicPr preferRelativeResize="0"/>
          <p:nvPr/>
        </p:nvPicPr>
        <p:blipFill>
          <a:blip r:embed="rId5">
            <a:alphaModFix/>
          </a:blip>
          <a:stretch>
            <a:fillRect/>
          </a:stretch>
        </p:blipFill>
        <p:spPr>
          <a:xfrm>
            <a:off x="5305050" y="1832575"/>
            <a:ext cx="2894051" cy="2168601"/>
          </a:xfrm>
          <a:prstGeom prst="rect">
            <a:avLst/>
          </a:prstGeom>
          <a:noFill/>
          <a:ln>
            <a:noFill/>
          </a:ln>
        </p:spPr>
      </p:pic>
      <p:sp>
        <p:nvSpPr>
          <p:cNvPr id="629" name="Google Shape;629;p93"/>
          <p:cNvSpPr/>
          <p:nvPr/>
        </p:nvSpPr>
        <p:spPr>
          <a:xfrm>
            <a:off x="5499300" y="2783975"/>
            <a:ext cx="2734200" cy="69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Maximum-likelihood Estimation (MLE)</a:t>
            </a:r>
            <a:endParaRPr/>
          </a:p>
        </p:txBody>
      </p:sp>
      <p:sp>
        <p:nvSpPr>
          <p:cNvPr id="635" name="Google Shape;635;p94"/>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Normal Distribution:</a:t>
            </a:r>
            <a:endParaRPr/>
          </a:p>
        </p:txBody>
      </p:sp>
      <p:pic>
        <p:nvPicPr>
          <p:cNvPr id="636" name="Google Shape;636;p94"/>
          <p:cNvPicPr preferRelativeResize="0"/>
          <p:nvPr/>
        </p:nvPicPr>
        <p:blipFill>
          <a:blip r:embed="rId3">
            <a:alphaModFix/>
          </a:blip>
          <a:stretch>
            <a:fillRect/>
          </a:stretch>
        </p:blipFill>
        <p:spPr>
          <a:xfrm>
            <a:off x="152400" y="1170125"/>
            <a:ext cx="4267200" cy="3023616"/>
          </a:xfrm>
          <a:prstGeom prst="rect">
            <a:avLst/>
          </a:prstGeom>
          <a:noFill/>
          <a:ln>
            <a:noFill/>
          </a:ln>
        </p:spPr>
      </p:pic>
      <p:pic>
        <p:nvPicPr>
          <p:cNvPr id="637" name="Google Shape;637;p94"/>
          <p:cNvPicPr preferRelativeResize="0"/>
          <p:nvPr/>
        </p:nvPicPr>
        <p:blipFill>
          <a:blip r:embed="rId4">
            <a:alphaModFix/>
          </a:blip>
          <a:stretch>
            <a:fillRect/>
          </a:stretch>
        </p:blipFill>
        <p:spPr>
          <a:xfrm>
            <a:off x="4762895" y="1661020"/>
            <a:ext cx="3974000" cy="883750"/>
          </a:xfrm>
          <a:prstGeom prst="rect">
            <a:avLst/>
          </a:prstGeom>
          <a:noFill/>
          <a:ln>
            <a:noFill/>
          </a:ln>
        </p:spPr>
      </p:pic>
      <p:pic>
        <p:nvPicPr>
          <p:cNvPr id="638" name="Google Shape;638;p94"/>
          <p:cNvPicPr preferRelativeResize="0"/>
          <p:nvPr/>
        </p:nvPicPr>
        <p:blipFill>
          <a:blip r:embed="rId5">
            <a:alphaModFix/>
          </a:blip>
          <a:stretch>
            <a:fillRect/>
          </a:stretch>
        </p:blipFill>
        <p:spPr>
          <a:xfrm>
            <a:off x="4419600" y="2621650"/>
            <a:ext cx="4724401" cy="785695"/>
          </a:xfrm>
          <a:prstGeom prst="rect">
            <a:avLst/>
          </a:prstGeom>
          <a:noFill/>
          <a:ln>
            <a:noFill/>
          </a:ln>
        </p:spPr>
      </p:pic>
      <p:sp>
        <p:nvSpPr>
          <p:cNvPr id="639" name="Google Shape;639;p94"/>
          <p:cNvSpPr txBox="1"/>
          <p:nvPr/>
        </p:nvSpPr>
        <p:spPr>
          <a:xfrm>
            <a:off x="4494325" y="3777600"/>
            <a:ext cx="453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We just have to figure out the values of μ and σ that results in giving the maximum value of the above expression.</a:t>
            </a:r>
            <a:endParaRPr sz="11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95"/>
          <p:cNvPicPr preferRelativeResize="0"/>
          <p:nvPr/>
        </p:nvPicPr>
        <p:blipFill>
          <a:blip r:embed="rId3">
            <a:alphaModFix/>
          </a:blip>
          <a:stretch>
            <a:fillRect/>
          </a:stretch>
        </p:blipFill>
        <p:spPr>
          <a:xfrm>
            <a:off x="4402925" y="1545013"/>
            <a:ext cx="4682299" cy="2631325"/>
          </a:xfrm>
          <a:prstGeom prst="rect">
            <a:avLst/>
          </a:prstGeom>
          <a:noFill/>
          <a:ln>
            <a:noFill/>
          </a:ln>
        </p:spPr>
      </p:pic>
      <p:sp>
        <p:nvSpPr>
          <p:cNvPr id="645" name="Google Shape;645;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Expectation Maximisation (EM) Algorithm </a:t>
            </a:r>
            <a:endParaRPr/>
          </a:p>
        </p:txBody>
      </p:sp>
      <p:sp>
        <p:nvSpPr>
          <p:cNvPr id="646" name="Google Shape;646;p95"/>
          <p:cNvSpPr txBox="1"/>
          <p:nvPr>
            <p:ph idx="1" type="body"/>
          </p:nvPr>
        </p:nvSpPr>
        <p:spPr>
          <a:xfrm>
            <a:off x="311700" y="1152475"/>
            <a:ext cx="442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How can we estimate this type of model?</a:t>
            </a:r>
            <a:endParaRPr sz="1600"/>
          </a:p>
          <a:p>
            <a:pPr indent="0" lvl="0" marL="0" rtl="0" algn="l">
              <a:spcBef>
                <a:spcPts val="1600"/>
              </a:spcBef>
              <a:spcAft>
                <a:spcPts val="0"/>
              </a:spcAft>
              <a:buNone/>
            </a:pPr>
            <a:r>
              <a:rPr lang="en" sz="1600"/>
              <a:t>The EM algorithm finds maximum-likelihood estimates for model parameters when you have incomplete data. </a:t>
            </a:r>
            <a:endParaRPr sz="1600"/>
          </a:p>
          <a:p>
            <a:pPr indent="-330200" lvl="0" marL="457200" rtl="0" algn="l">
              <a:spcBef>
                <a:spcPts val="1600"/>
              </a:spcBef>
              <a:spcAft>
                <a:spcPts val="0"/>
              </a:spcAft>
              <a:buSzPts val="1600"/>
              <a:buChar char="-"/>
            </a:pPr>
            <a:r>
              <a:rPr lang="en" sz="1600"/>
              <a:t>The “E-Step” finds probabilities for the assignment of data points, based on a set of hypothesized probability density functions; </a:t>
            </a:r>
            <a:endParaRPr sz="1600"/>
          </a:p>
          <a:p>
            <a:pPr indent="-330200" lvl="0" marL="457200" rtl="0" algn="l">
              <a:spcBef>
                <a:spcPts val="0"/>
              </a:spcBef>
              <a:spcAft>
                <a:spcPts val="0"/>
              </a:spcAft>
              <a:buSzPts val="1600"/>
              <a:buChar char="-"/>
            </a:pPr>
            <a:r>
              <a:rPr lang="en" sz="1600"/>
              <a:t>The “M-Step” updates the original hypothesis with new data. The cycle repeats until the parameters stabilize.</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 Algo</a:t>
            </a:r>
            <a:endParaRPr/>
          </a:p>
        </p:txBody>
      </p:sp>
      <p:pic>
        <p:nvPicPr>
          <p:cNvPr id="652" name="Google Shape;652;p96"/>
          <p:cNvPicPr preferRelativeResize="0"/>
          <p:nvPr/>
        </p:nvPicPr>
        <p:blipFill>
          <a:blip r:embed="rId3">
            <a:alphaModFix/>
          </a:blip>
          <a:stretch>
            <a:fillRect/>
          </a:stretch>
        </p:blipFill>
        <p:spPr>
          <a:xfrm>
            <a:off x="1691050" y="1145175"/>
            <a:ext cx="5761895"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6"/>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t>PCA (Principal component analysis</a:t>
            </a:r>
            <a:r>
              <a:rPr b="0" lang="en"/>
              <a:t>)</a:t>
            </a:r>
            <a:endParaRPr/>
          </a:p>
        </p:txBody>
      </p:sp>
      <p:sp>
        <p:nvSpPr>
          <p:cNvPr id="310" name="Google Shape;310;p56"/>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100"/>
              <a:buNone/>
            </a:pPr>
            <a:r>
              <a:rPr b="1" lang="en">
                <a:solidFill>
                  <a:srgbClr val="000000"/>
                </a:solidFill>
              </a:rPr>
              <a:t>The goal of PCA </a:t>
            </a:r>
            <a:r>
              <a:rPr lang="en">
                <a:solidFill>
                  <a:srgbClr val="000000"/>
                </a:solidFill>
              </a:rPr>
              <a:t>is to reduce the dimensionality of the data while preserving the variation present in the dataset as much as possible. </a:t>
            </a:r>
            <a:endParaRPr/>
          </a:p>
        </p:txBody>
      </p:sp>
      <p:sp>
        <p:nvSpPr>
          <p:cNvPr id="311" name="Google Shape;311;p56"/>
          <p:cNvSpPr txBox="1"/>
          <p:nvPr/>
        </p:nvSpPr>
        <p:spPr>
          <a:xfrm>
            <a:off x="409670" y="2496474"/>
            <a:ext cx="77082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The axes have been rotated to new principal </a:t>
            </a:r>
            <a:r>
              <a:rPr b="0" i="0" lang="en" sz="1400" u="none" cap="none" strike="noStrike">
                <a:solidFill>
                  <a:schemeClr val="dk2"/>
                </a:solidFill>
                <a:latin typeface="Arial"/>
                <a:ea typeface="Arial"/>
                <a:cs typeface="Arial"/>
                <a:sym typeface="Arial"/>
              </a:rPr>
              <a:t>components </a:t>
            </a:r>
            <a:r>
              <a:rPr b="0" i="0" lang="en" sz="1400" u="none" cap="none" strike="noStrike">
                <a:solidFill>
                  <a:srgbClr val="000000"/>
                </a:solidFill>
                <a:latin typeface="Arial"/>
                <a:ea typeface="Arial"/>
                <a:cs typeface="Arial"/>
                <a:sym typeface="Arial"/>
              </a:rPr>
              <a:t>such that: </a:t>
            </a:r>
            <a:endParaRPr sz="700"/>
          </a:p>
          <a:p>
            <a:pPr indent="-228600" lvl="1" marL="698500" marR="0" rtl="0" algn="l">
              <a:lnSpc>
                <a:spcPct val="90000"/>
              </a:lnSpc>
              <a:spcBef>
                <a:spcPts val="500"/>
              </a:spcBef>
              <a:spcAft>
                <a:spcPts val="0"/>
              </a:spcAft>
              <a:buClr>
                <a:schemeClr val="dk2"/>
              </a:buClr>
              <a:buSzPts val="1200"/>
              <a:buFont typeface="Arial"/>
              <a:buChar char="•"/>
            </a:pPr>
            <a:r>
              <a:rPr b="0" i="0" lang="en" sz="1200" u="none" cap="none" strike="noStrike">
                <a:solidFill>
                  <a:srgbClr val="000000"/>
                </a:solidFill>
                <a:latin typeface="Arial"/>
                <a:ea typeface="Arial"/>
                <a:cs typeface="Arial"/>
                <a:sym typeface="Arial"/>
              </a:rPr>
              <a:t>Principal </a:t>
            </a:r>
            <a:r>
              <a:rPr b="0" i="0" lang="en" sz="1200" u="none" cap="none" strike="noStrike">
                <a:solidFill>
                  <a:schemeClr val="dk2"/>
                </a:solidFill>
                <a:latin typeface="Arial"/>
                <a:ea typeface="Arial"/>
                <a:cs typeface="Arial"/>
                <a:sym typeface="Arial"/>
              </a:rPr>
              <a:t>component</a:t>
            </a:r>
            <a:r>
              <a:rPr b="0" i="0" lang="en" sz="1200" u="none" cap="none" strike="noStrike">
                <a:solidFill>
                  <a:srgbClr val="000000"/>
                </a:solidFill>
                <a:latin typeface="Arial"/>
                <a:ea typeface="Arial"/>
                <a:cs typeface="Arial"/>
                <a:sym typeface="Arial"/>
              </a:rPr>
              <a:t> 1 has the highest variance. </a:t>
            </a:r>
            <a:endParaRPr sz="700"/>
          </a:p>
          <a:p>
            <a:pPr indent="-228600" lvl="1" marL="698500" marR="0" rtl="0" algn="l">
              <a:lnSpc>
                <a:spcPct val="90000"/>
              </a:lnSpc>
              <a:spcBef>
                <a:spcPts val="500"/>
              </a:spcBef>
              <a:spcAft>
                <a:spcPts val="0"/>
              </a:spcAft>
              <a:buClr>
                <a:schemeClr val="dk2"/>
              </a:buClr>
              <a:buSzPts val="1200"/>
              <a:buFont typeface="Arial"/>
              <a:buChar char="•"/>
            </a:pPr>
            <a:r>
              <a:rPr b="0" i="0" lang="en" sz="1200" u="none" cap="none" strike="noStrike">
                <a:solidFill>
                  <a:srgbClr val="000000"/>
                </a:solidFill>
                <a:latin typeface="Arial"/>
                <a:ea typeface="Arial"/>
                <a:cs typeface="Arial"/>
                <a:sym typeface="Arial"/>
              </a:rPr>
              <a:t>Principal </a:t>
            </a:r>
            <a:r>
              <a:rPr b="0" i="0" lang="en" sz="1200" u="none" cap="none" strike="noStrike">
                <a:solidFill>
                  <a:schemeClr val="dk2"/>
                </a:solidFill>
                <a:latin typeface="Arial"/>
                <a:ea typeface="Arial"/>
                <a:cs typeface="Arial"/>
                <a:sym typeface="Arial"/>
              </a:rPr>
              <a:t>component</a:t>
            </a:r>
            <a:r>
              <a:rPr b="0" i="0" lang="en" sz="1200" u="none" cap="none" strike="noStrike">
                <a:solidFill>
                  <a:srgbClr val="000000"/>
                </a:solidFill>
                <a:latin typeface="Arial"/>
                <a:ea typeface="Arial"/>
                <a:cs typeface="Arial"/>
                <a:sym typeface="Arial"/>
              </a:rPr>
              <a:t> 2 has the next highest variance, and so on. </a:t>
            </a:r>
            <a:endParaRPr sz="700"/>
          </a:p>
          <a:p>
            <a:pPr indent="-152400" lvl="1" marL="698500" marR="0" rtl="0" algn="l">
              <a:lnSpc>
                <a:spcPct val="90000"/>
              </a:lnSpc>
              <a:spcBef>
                <a:spcPts val="500"/>
              </a:spcBef>
              <a:spcAft>
                <a:spcPts val="0"/>
              </a:spcAft>
              <a:buClr>
                <a:schemeClr val="dk2"/>
              </a:buClr>
              <a:buSzPts val="1200"/>
              <a:buFont typeface="Arial"/>
              <a:buNone/>
            </a:pPr>
            <a:r>
              <a:t/>
            </a:r>
            <a:endParaRPr b="0" i="0" sz="12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pic>
        <p:nvPicPr>
          <p:cNvPr id="312" name="Google Shape;312;p56"/>
          <p:cNvPicPr preferRelativeResize="0"/>
          <p:nvPr/>
        </p:nvPicPr>
        <p:blipFill rotWithShape="1">
          <a:blip r:embed="rId3">
            <a:alphaModFix/>
          </a:blip>
          <a:srcRect b="0" l="0" r="0" t="0"/>
          <a:stretch/>
        </p:blipFill>
        <p:spPr>
          <a:xfrm>
            <a:off x="2366768" y="3292724"/>
            <a:ext cx="3811007" cy="14401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7"/>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t>PCA (Principal component analysis</a:t>
            </a:r>
            <a:r>
              <a:rPr b="0" lang="en"/>
              <a:t>)</a:t>
            </a:r>
            <a:endParaRPr/>
          </a:p>
        </p:txBody>
      </p:sp>
      <p:sp>
        <p:nvSpPr>
          <p:cNvPr id="319" name="Google Shape;319;p57"/>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100"/>
              <a:buNone/>
            </a:pPr>
            <a:r>
              <a:rPr b="1" lang="en">
                <a:solidFill>
                  <a:srgbClr val="000000"/>
                </a:solidFill>
              </a:rPr>
              <a:t>Principal Components (PCs): </a:t>
            </a:r>
            <a:r>
              <a:rPr lang="en">
                <a:solidFill>
                  <a:srgbClr val="000000"/>
                </a:solidFill>
              </a:rPr>
              <a:t>orthogonal vectors that are ordered by the fraction of the total information (variation) in the corresponding directions.</a:t>
            </a:r>
            <a:endParaRPr/>
          </a:p>
          <a:p>
            <a:pPr indent="0" lvl="0" marL="0" rtl="0" algn="l">
              <a:lnSpc>
                <a:spcPct val="90000"/>
              </a:lnSpc>
              <a:spcBef>
                <a:spcPts val="500"/>
              </a:spcBef>
              <a:spcAft>
                <a:spcPts val="0"/>
              </a:spcAft>
              <a:buSzPts val="1100"/>
              <a:buNone/>
            </a:pPr>
            <a:r>
              <a:t/>
            </a:r>
            <a:endParaRPr>
              <a:solidFill>
                <a:srgbClr val="000000"/>
              </a:solidFill>
            </a:endParaRPr>
          </a:p>
          <a:p>
            <a:pPr indent="0" lvl="0" marL="0" rtl="0" algn="l">
              <a:lnSpc>
                <a:spcPct val="90000"/>
              </a:lnSpc>
              <a:spcBef>
                <a:spcPts val="500"/>
              </a:spcBef>
              <a:spcAft>
                <a:spcPts val="0"/>
              </a:spcAft>
              <a:buSzPts val="1100"/>
              <a:buNone/>
            </a:pPr>
            <a:r>
              <a:rPr lang="en">
                <a:solidFill>
                  <a:srgbClr val="000000"/>
                </a:solidFill>
              </a:rPr>
              <a:t>PCs can be found as the “best” eigenvectors of the covariance matrix of the data points. </a:t>
            </a:r>
            <a:endParaRPr/>
          </a:p>
          <a:p>
            <a:pPr indent="0" lvl="0" marL="0" rtl="0" algn="l">
              <a:lnSpc>
                <a:spcPct val="90000"/>
              </a:lnSpc>
              <a:spcBef>
                <a:spcPts val="500"/>
              </a:spcBef>
              <a:spcAft>
                <a:spcPts val="0"/>
              </a:spcAft>
              <a:buSzPts val="1100"/>
              <a:buNone/>
            </a:pPr>
            <a:r>
              <a:t/>
            </a:r>
            <a:endParaRPr>
              <a:solidFill>
                <a:srgbClr val="000000"/>
              </a:solidFill>
            </a:endParaRPr>
          </a:p>
          <a:p>
            <a:pPr indent="0" lvl="0" marL="0" rtl="0" algn="l">
              <a:lnSpc>
                <a:spcPct val="90000"/>
              </a:lnSpc>
              <a:spcBef>
                <a:spcPts val="500"/>
              </a:spcBef>
              <a:spcAft>
                <a:spcPts val="0"/>
              </a:spcAft>
              <a:buSzPts val="1100"/>
              <a:buNone/>
            </a:pPr>
            <a:r>
              <a:rPr lang="en">
                <a:solidFill>
                  <a:srgbClr val="000000"/>
                </a:solidFill>
              </a:rPr>
              <a:t>PCs are linear least squares fits to samples, each orthogonal to the previous PCs: </a:t>
            </a:r>
            <a:endParaRPr/>
          </a:p>
          <a:p>
            <a:pPr indent="0" lvl="0" marL="0" rtl="0" algn="l">
              <a:lnSpc>
                <a:spcPct val="90000"/>
              </a:lnSpc>
              <a:spcBef>
                <a:spcPts val="500"/>
              </a:spcBef>
              <a:spcAft>
                <a:spcPts val="0"/>
              </a:spcAft>
              <a:buSzPts val="1100"/>
              <a:buNone/>
            </a:pPr>
            <a:r>
              <a:t/>
            </a:r>
            <a:endParaRPr>
              <a:solidFill>
                <a:srgbClr val="000000"/>
              </a:solidFill>
            </a:endParaRPr>
          </a:p>
        </p:txBody>
      </p:sp>
      <p:sp>
        <p:nvSpPr>
          <p:cNvPr id="320" name="Google Shape;320;p57"/>
          <p:cNvSpPr txBox="1"/>
          <p:nvPr/>
        </p:nvSpPr>
        <p:spPr>
          <a:xfrm>
            <a:off x="409670" y="3393271"/>
            <a:ext cx="7708200" cy="10638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First PC is a minimum distance fit to a vector in the original feature space </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Second PC is a minimum distance fit to a vector in the plane perpendicular to the first PC </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8"/>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Mathematics for </a:t>
            </a:r>
            <a:r>
              <a:rPr lang="en"/>
              <a:t>PCA</a:t>
            </a:r>
            <a:endParaRPr/>
          </a:p>
        </p:txBody>
      </p:sp>
      <p:sp>
        <p:nvSpPr>
          <p:cNvPr id="327" name="Google Shape;327;p58"/>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t>Covariance Matrix </a:t>
            </a:r>
            <a:endParaRPr/>
          </a:p>
        </p:txBody>
      </p:sp>
      <p:sp>
        <p:nvSpPr>
          <p:cNvPr id="328" name="Google Shape;328;p58"/>
          <p:cNvSpPr txBox="1"/>
          <p:nvPr/>
        </p:nvSpPr>
        <p:spPr>
          <a:xfrm>
            <a:off x="409670" y="3035923"/>
            <a:ext cx="7708200" cy="1841700"/>
          </a:xfrm>
          <a:prstGeom prst="rect">
            <a:avLst/>
          </a:prstGeom>
          <a:blipFill rotWithShape="1">
            <a:blip r:embed="rId3">
              <a:alphaModFix/>
            </a:blip>
            <a:stretch>
              <a:fillRect b="0" l="-819" r="0" t="-275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b="0" i="0" lang="en" sz="900" u="none" cap="none" strike="noStrike">
                <a:latin typeface="Arial"/>
                <a:ea typeface="Arial"/>
                <a:cs typeface="Arial"/>
                <a:sym typeface="Arial"/>
              </a:rPr>
              <a:t> </a:t>
            </a:r>
            <a:endParaRPr sz="700"/>
          </a:p>
        </p:txBody>
      </p:sp>
      <p:pic>
        <p:nvPicPr>
          <p:cNvPr descr="A picture containing text&#10;&#10;Description automatically generated" id="329" name="Google Shape;329;p58"/>
          <p:cNvPicPr preferRelativeResize="0"/>
          <p:nvPr/>
        </p:nvPicPr>
        <p:blipFill rotWithShape="1">
          <a:blip r:embed="rId4">
            <a:alphaModFix/>
          </a:blip>
          <a:srcRect b="0" l="0" r="0" t="0"/>
          <a:stretch/>
        </p:blipFill>
        <p:spPr>
          <a:xfrm>
            <a:off x="3213360" y="1675632"/>
            <a:ext cx="2507216" cy="1218129"/>
          </a:xfrm>
          <a:prstGeom prst="rect">
            <a:avLst/>
          </a:prstGeom>
          <a:noFill/>
          <a:ln>
            <a:noFill/>
          </a:ln>
        </p:spPr>
      </p:pic>
      <p:pic>
        <p:nvPicPr>
          <p:cNvPr descr="Text&#10;&#10;Description automatically generated" id="330" name="Google Shape;330;p58"/>
          <p:cNvPicPr preferRelativeResize="0"/>
          <p:nvPr/>
        </p:nvPicPr>
        <p:blipFill rotWithShape="1">
          <a:blip r:embed="rId5">
            <a:alphaModFix/>
          </a:blip>
          <a:srcRect b="0" l="0" r="0" t="0"/>
          <a:stretch/>
        </p:blipFill>
        <p:spPr>
          <a:xfrm>
            <a:off x="2665142" y="3326363"/>
            <a:ext cx="3275941" cy="15499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9"/>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Calculating </a:t>
            </a:r>
            <a:r>
              <a:rPr lang="en"/>
              <a:t>PCA </a:t>
            </a:r>
            <a:endParaRPr/>
          </a:p>
        </p:txBody>
      </p:sp>
      <p:sp>
        <p:nvSpPr>
          <p:cNvPr id="337" name="Google Shape;337;p59"/>
          <p:cNvSpPr txBox="1"/>
          <p:nvPr>
            <p:ph idx="4294967295" type="body"/>
          </p:nvPr>
        </p:nvSpPr>
        <p:spPr>
          <a:xfrm>
            <a:off x="409670" y="1595618"/>
            <a:ext cx="7541100" cy="723900"/>
          </a:xfrm>
          <a:prstGeom prst="rect">
            <a:avLst/>
          </a:prstGeom>
          <a:blipFill rotWithShape="1">
            <a:blip r:embed="rId3">
              <a:alphaModFix/>
            </a:blip>
            <a:stretch>
              <a:fillRect b="0" l="-809" r="0" t="-7139"/>
            </a:stretch>
          </a:blip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t> </a:t>
            </a:r>
            <a:endParaRPr/>
          </a:p>
        </p:txBody>
      </p:sp>
      <p:sp>
        <p:nvSpPr>
          <p:cNvPr id="338" name="Google Shape;338;p59"/>
          <p:cNvSpPr txBox="1"/>
          <p:nvPr/>
        </p:nvSpPr>
        <p:spPr>
          <a:xfrm>
            <a:off x="409670" y="2106181"/>
            <a:ext cx="7708200" cy="2526000"/>
          </a:xfrm>
          <a:prstGeom prst="rect">
            <a:avLst/>
          </a:prstGeom>
          <a:blipFill rotWithShape="1">
            <a:blip r:embed="rId4">
              <a:alphaModFix/>
            </a:blip>
            <a:stretch>
              <a:fillRect b="0" l="-659" r="0" t="-12278"/>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pic>
        <p:nvPicPr>
          <p:cNvPr descr="Diagram, schematic&#10;&#10;Description automatically generated" id="339" name="Google Shape;339;p59"/>
          <p:cNvPicPr preferRelativeResize="0"/>
          <p:nvPr/>
        </p:nvPicPr>
        <p:blipFill rotWithShape="1">
          <a:blip r:embed="rId5">
            <a:alphaModFix/>
          </a:blip>
          <a:srcRect b="0" l="0" r="0" t="0"/>
          <a:stretch/>
        </p:blipFill>
        <p:spPr>
          <a:xfrm>
            <a:off x="5766134" y="1913863"/>
            <a:ext cx="1415060" cy="811181"/>
          </a:xfrm>
          <a:prstGeom prst="rect">
            <a:avLst/>
          </a:prstGeom>
          <a:noFill/>
          <a:ln>
            <a:noFill/>
          </a:ln>
        </p:spPr>
      </p:pic>
      <p:sp>
        <p:nvSpPr>
          <p:cNvPr id="340" name="Google Shape;340;p59"/>
          <p:cNvSpPr txBox="1"/>
          <p:nvPr/>
        </p:nvSpPr>
        <p:spPr>
          <a:xfrm>
            <a:off x="493304" y="4419664"/>
            <a:ext cx="1548300" cy="349800"/>
          </a:xfrm>
          <a:prstGeom prst="rect">
            <a:avLst/>
          </a:prstGeom>
          <a:blipFill rotWithShape="1">
            <a:blip r:embed="rId6">
              <a:alphaModFix/>
            </a:blip>
            <a:stretch>
              <a:fillRect b="0" l="-4079" r="0" t="-1606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0"/>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An Example </a:t>
            </a:r>
            <a:r>
              <a:rPr lang="en" sz="2400">
                <a:solidFill>
                  <a:srgbClr val="000000"/>
                </a:solidFill>
              </a:rPr>
              <a:t>of </a:t>
            </a:r>
            <a:r>
              <a:rPr lang="en"/>
              <a:t>PCA application</a:t>
            </a:r>
            <a:endParaRPr/>
          </a:p>
        </p:txBody>
      </p:sp>
      <p:sp>
        <p:nvSpPr>
          <p:cNvPr id="347" name="Google Shape;347;p60"/>
          <p:cNvSpPr txBox="1"/>
          <p:nvPr>
            <p:ph idx="4294967295"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100"/>
              <a:buNone/>
            </a:pPr>
            <a:r>
              <a:rPr b="1" lang="en">
                <a:solidFill>
                  <a:srgbClr val="000000"/>
                </a:solidFill>
              </a:rPr>
              <a:t>House Information</a:t>
            </a:r>
            <a:endParaRPr/>
          </a:p>
        </p:txBody>
      </p:sp>
      <p:sp>
        <p:nvSpPr>
          <p:cNvPr id="348" name="Google Shape;348;p60"/>
          <p:cNvSpPr txBox="1"/>
          <p:nvPr/>
        </p:nvSpPr>
        <p:spPr>
          <a:xfrm>
            <a:off x="409670" y="3702205"/>
            <a:ext cx="7708200" cy="13203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lang="en" sz="1400">
                <a:solidFill>
                  <a:srgbClr val="000000"/>
                </a:solidFill>
                <a:latin typeface="Arial"/>
                <a:ea typeface="Arial"/>
                <a:cs typeface="Arial"/>
                <a:sym typeface="Arial"/>
              </a:rPr>
              <a:t>Two features of house data</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House Price (Million of dollars)</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House Area</a:t>
            </a:r>
            <a:endParaRPr sz="700"/>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sz="1400">
              <a:solidFill>
                <a:schemeClr val="dk2"/>
              </a:solidFill>
              <a:latin typeface="Arial"/>
              <a:ea typeface="Arial"/>
              <a:cs typeface="Arial"/>
              <a:sym typeface="Arial"/>
            </a:endParaRPr>
          </a:p>
        </p:txBody>
      </p:sp>
      <p:graphicFrame>
        <p:nvGraphicFramePr>
          <p:cNvPr id="349" name="Google Shape;349;p60"/>
          <p:cNvGraphicFramePr/>
          <p:nvPr/>
        </p:nvGraphicFramePr>
        <p:xfrm>
          <a:off x="3293328" y="1748790"/>
          <a:ext cx="3000000" cy="3000000"/>
        </p:xfrm>
        <a:graphic>
          <a:graphicData uri="http://schemas.openxmlformats.org/drawingml/2006/table">
            <a:tbl>
              <a:tblPr bandRow="1" firstRow="1">
                <a:noFill/>
                <a:tableStyleId>{999F6F2C-E2B8-4DF4-BA3D-F058B5E30F1E}</a:tableStyleId>
              </a:tblPr>
              <a:tblGrid>
                <a:gridCol w="539600"/>
                <a:gridCol w="1533575"/>
                <a:gridCol w="2584350"/>
              </a:tblGrid>
              <a:tr h="185425">
                <a:tc>
                  <a:txBody>
                    <a:bodyPr/>
                    <a:lstStyle/>
                    <a:p>
                      <a:pPr indent="0" lvl="0" marL="0" marR="0" rtl="0" algn="l">
                        <a:spcBef>
                          <a:spcPts val="0"/>
                        </a:spcBef>
                        <a:spcAft>
                          <a:spcPts val="0"/>
                        </a:spcAft>
                        <a:buNone/>
                      </a:pPr>
                      <a:r>
                        <a:rPr lang="en" sz="1500" u="none" cap="none" strike="noStrike"/>
                        <a:t>#</a:t>
                      </a:r>
                      <a:endParaRPr sz="700"/>
                    </a:p>
                  </a:txBody>
                  <a:tcPr marT="22875" marB="22875" marR="45725" marL="45725"/>
                </a:tc>
                <a:tc>
                  <a:txBody>
                    <a:bodyPr/>
                    <a:lstStyle/>
                    <a:p>
                      <a:pPr indent="0" lvl="0" marL="0" marR="0" rtl="0" algn="ctr">
                        <a:spcBef>
                          <a:spcPts val="0"/>
                        </a:spcBef>
                        <a:spcAft>
                          <a:spcPts val="0"/>
                        </a:spcAft>
                        <a:buNone/>
                      </a:pPr>
                      <a:r>
                        <a:rPr lang="en" sz="1500"/>
                        <a:t>House Price</a:t>
                      </a:r>
                      <a:endParaRPr sz="700"/>
                    </a:p>
                  </a:txBody>
                  <a:tcPr marT="22875" marB="22875" marR="45725" marL="45725"/>
                </a:tc>
                <a:tc>
                  <a:txBody>
                    <a:bodyPr/>
                    <a:lstStyle/>
                    <a:p>
                      <a:pPr indent="0" lvl="0" marL="0" marR="0" rtl="0" algn="ctr">
                        <a:spcBef>
                          <a:spcPts val="0"/>
                        </a:spcBef>
                        <a:spcAft>
                          <a:spcPts val="0"/>
                        </a:spcAft>
                        <a:buNone/>
                      </a:pPr>
                      <a:r>
                        <a:rPr lang="en" sz="1500"/>
                        <a:t>Area</a:t>
                      </a:r>
                      <a:endParaRPr sz="700"/>
                    </a:p>
                  </a:txBody>
                  <a:tcPr marT="22875" marB="22875" marR="45725" marL="45725"/>
                </a:tc>
              </a:tr>
              <a:tr h="185425">
                <a:tc>
                  <a:txBody>
                    <a:bodyPr/>
                    <a:lstStyle/>
                    <a:p>
                      <a:pPr indent="0" lvl="0" marL="0" marR="0" rtl="0" algn="l">
                        <a:spcBef>
                          <a:spcPts val="0"/>
                        </a:spcBef>
                        <a:spcAft>
                          <a:spcPts val="0"/>
                        </a:spcAft>
                        <a:buNone/>
                      </a:pPr>
                      <a:r>
                        <a:rPr b="1"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10</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9</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1</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4</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7</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6.5</a:t>
                      </a:r>
                      <a:endParaRPr sz="700"/>
                    </a:p>
                  </a:txBody>
                  <a:tcPr marT="22875" marB="22875" marR="45725" marL="45725"/>
                </a:tc>
              </a:tr>
              <a:tr h="185425">
                <a:tc>
                  <a:txBody>
                    <a:bodyPr/>
                    <a:lstStyle/>
                    <a:p>
                      <a:pPr indent="0" lvl="0" marL="0" marR="0" rtl="0" algn="l">
                        <a:spcBef>
                          <a:spcPts val="0"/>
                        </a:spcBef>
                        <a:spcAft>
                          <a:spcPts val="0"/>
                        </a:spcAft>
                        <a:buNone/>
                      </a:pPr>
                      <a:r>
                        <a:rPr lang="en" sz="1500">
                          <a:solidFill>
                            <a:schemeClr val="dk2"/>
                          </a:solidFill>
                        </a:rPr>
                        <a:t>5</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3</a:t>
                      </a:r>
                      <a:endParaRPr sz="700"/>
                    </a:p>
                  </a:txBody>
                  <a:tcPr marT="22875" marB="22875" marR="45725" marL="45725"/>
                </a:tc>
                <a:tc>
                  <a:txBody>
                    <a:bodyPr/>
                    <a:lstStyle/>
                    <a:p>
                      <a:pPr indent="0" lvl="0" marL="0" marR="0" rtl="0" algn="ctr">
                        <a:spcBef>
                          <a:spcPts val="0"/>
                        </a:spcBef>
                        <a:spcAft>
                          <a:spcPts val="0"/>
                        </a:spcAft>
                        <a:buNone/>
                      </a:pPr>
                      <a:r>
                        <a:rPr lang="en" sz="1500">
                          <a:solidFill>
                            <a:schemeClr val="dk2"/>
                          </a:solidFill>
                        </a:rPr>
                        <a:t>2.5</a:t>
                      </a:r>
                      <a:endParaRPr sz="700"/>
                    </a:p>
                  </a:txBody>
                  <a:tcPr marT="22875" marB="22875" marR="45725" marL="4572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747A"/>
      </a:accent1>
      <a:accent2>
        <a:srgbClr val="61BF1A"/>
      </a:accent2>
      <a:accent3>
        <a:srgbClr val="0D5C91"/>
      </a:accent3>
      <a:accent4>
        <a:srgbClr val="E98300"/>
      </a:accent4>
      <a:accent5>
        <a:srgbClr val="F7D117"/>
      </a:accent5>
      <a:accent6>
        <a:srgbClr val="D42E12"/>
      </a:accent6>
      <a:hlink>
        <a:srgbClr val="0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